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2"/>
  </p:notesMasterIdLst>
  <p:sldIdLst>
    <p:sldId id="256" r:id="rId3"/>
    <p:sldId id="260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>
        <p:scale>
          <a:sx n="80" d="100"/>
          <a:sy n="80" d="100"/>
        </p:scale>
        <p:origin x="-1056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A83811-B0EB-4241-981C-2E127513F7D3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029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3483125-F436-40F9-9399-15B25FDA311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929ED-CA15-4230-9382-6DCC2567EFF9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2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042C9-541B-4335-8862-DD006C0CFD69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68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BE7A5C1-FCCA-46C0-AA31-06FE5289F85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16C496-16E9-4DA5-B731-5B8E0D641DEC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31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0E6C2-6F2B-43C5-BFE4-598C64F6AB86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584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7D0F53-D9F8-477A-B81F-DC47E745BC1D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0133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9472A-7545-4144-8787-0A21FD1C4F8E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009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6D19F-19E3-42CD-AE94-33C277EC27E8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9246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1A6BA-67DF-43B0-B64C-4A3EAD242F1D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031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33BD14-EC04-4FD1-AF7E-7D8DE792C6B4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32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912E8-2205-457C-A031-92CB6681DEC0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789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9E7D33-67E2-4136-A7C1-31C53F3A8BD2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9566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F777A7-792A-4405-A890-A7E6D0D89E83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7977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C5BD1-7DD4-4F90-95B3-3D6F5A6DDF4B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8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85EAA-B50B-42B4-9C00-3BBAB7EE169D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458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14E259-0B83-4910-966B-1703ECC22DF5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049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B0CAE-175A-45F0-A7D7-0AAB0A3C7CD9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10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95E18-3146-444F-8814-441CB0F276B9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338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2F08F-2338-4DD3-BB0F-B4993DAB5885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327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3D1BA-ABFA-416B-A366-05FB26ABC907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660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1FEDF-5FAB-4DDC-B8E4-7502AA55AA18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1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FC74D69-B17B-44FC-8852-8D3A253B8D7C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72DFADB-F052-4140-B321-9236F5D8E247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90805" y="1470025"/>
            <a:ext cx="5280660" cy="1470025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Ministerio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Oración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Trajan Pro" pitchFamily="18" charset="0"/>
              </a:rPr>
              <a:t>Intercesora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89270" y="3114040"/>
            <a:ext cx="4526280" cy="840443"/>
          </a:xfrm>
        </p:spPr>
        <p:txBody>
          <a:bodyPr/>
          <a:lstStyle/>
          <a:p>
            <a:pPr algn="ctr"/>
            <a:r>
              <a:rPr lang="en-US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Como </a:t>
            </a:r>
            <a:r>
              <a:rPr lang="en-US" sz="1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cubrir</a:t>
            </a:r>
            <a:r>
              <a:rPr lang="en-US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 </a:t>
            </a:r>
            <a:r>
              <a:rPr lang="en-US" sz="1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tu</a:t>
            </a:r>
            <a:r>
              <a:rPr lang="en-US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 </a:t>
            </a:r>
            <a:r>
              <a:rPr lang="en-US" sz="1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iglesia</a:t>
            </a:r>
            <a:r>
              <a:rPr lang="en-US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 con la </a:t>
            </a:r>
            <a:r>
              <a:rPr lang="en-US" sz="1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Oración</a:t>
            </a:r>
            <a:endParaRPr lang="en-US" sz="1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jan Pro" pitchFamily="18" charset="0"/>
            </a:endParaRPr>
          </a:p>
          <a:p>
            <a:pPr algn="ctr"/>
            <a:endParaRPr lang="en-US" sz="1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jan Pro" pitchFamily="18" charset="0"/>
            </a:endParaRPr>
          </a:p>
        </p:txBody>
      </p:sp>
      <p:pic>
        <p:nvPicPr>
          <p:cNvPr id="6" name="Picture 7" descr="WMLOGO-small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6221575"/>
            <a:ext cx="604520" cy="46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539565" y="6273260"/>
            <a:ext cx="3205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General Conference</a:t>
            </a:r>
          </a:p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Women’s Ministries Department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3513" y="809013"/>
            <a:ext cx="6440487" cy="1143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0070C0"/>
                </a:solidFill>
              </a:rPr>
              <a:t/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s-CO" sz="36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 Después del servicio de la Iglesia:</a:t>
            </a:r>
            <a:r>
              <a:rPr lang="es-CO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 </a:t>
            </a:r>
            <a:br>
              <a:rPr lang="en-US" sz="3600" b="1" dirty="0" smtClean="0">
                <a:solidFill>
                  <a:srgbClr val="0070C0"/>
                </a:solidFill>
              </a:rPr>
            </a:b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988" y="2027701"/>
            <a:ext cx="6326187" cy="3185556"/>
          </a:xfrm>
        </p:spPr>
        <p:txBody>
          <a:bodyPr/>
          <a:lstStyle/>
          <a:p>
            <a:r>
              <a:rPr lang="es-CO" sz="2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Los </a:t>
            </a:r>
            <a:r>
              <a:rPr lang="es-CO" sz="28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miembros del Equipo de Oración </a:t>
            </a:r>
            <a:r>
              <a:rPr lang="es-CO" sz="2800" b="1" dirty="0">
                <a:latin typeface="Calibri" pitchFamily="34" charset="0"/>
                <a:cs typeface="Calibri" pitchFamily="34" charset="0"/>
              </a:rPr>
              <a:t>disponibles a la salida.</a:t>
            </a:r>
            <a:r>
              <a:rPr lang="es-CO" sz="2800" dirty="0">
                <a:latin typeface="Calibri" pitchFamily="34" charset="0"/>
                <a:cs typeface="Calibri" pitchFamily="34" charset="0"/>
              </a:rPr>
              <a:t> </a:t>
            </a:r>
            <a:endParaRPr lang="es-CO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es-CO" sz="2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Los </a:t>
            </a:r>
            <a:r>
              <a:rPr lang="es-CO" sz="28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miembros del Equipo de Oración</a:t>
            </a:r>
            <a:r>
              <a:rPr lang="es-CO" sz="2800" b="1" dirty="0">
                <a:latin typeface="Calibri" pitchFamily="34" charset="0"/>
                <a:cs typeface="Calibri" pitchFamily="34" charset="0"/>
              </a:rPr>
              <a:t> disponibles en la Capilla de Oración</a:t>
            </a:r>
            <a:r>
              <a:rPr lang="es-CO" sz="2800" dirty="0">
                <a:latin typeface="Calibri" pitchFamily="34" charset="0"/>
                <a:cs typeface="Calibri" pitchFamily="34" charset="0"/>
              </a:rPr>
              <a:t>. </a:t>
            </a:r>
            <a:endParaRPr lang="es-CO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Los </a:t>
            </a:r>
            <a:r>
              <a:rPr lang="en-US" sz="2800" b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miembros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del </a:t>
            </a:r>
            <a:r>
              <a:rPr lang="en-US" sz="2800" b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E</a:t>
            </a:r>
            <a:r>
              <a:rPr lang="en-US" sz="2800" b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quipo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de </a:t>
            </a:r>
            <a:r>
              <a:rPr lang="en-US" sz="2800" b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Oración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oran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por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las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personas al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salir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de la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iglesia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529443" cy="6858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2707" name="Picture 3" descr="C:\Users\ArraisR\AppData\Local\Microsoft\Windows\Temporary Internet Files\Content.IE5\PH5A65N5\MP90017781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06" y="3538845"/>
            <a:ext cx="2111829" cy="316774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296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3513" y="547763"/>
            <a:ext cx="6316662" cy="1143000"/>
          </a:xfrm>
        </p:spPr>
        <p:txBody>
          <a:bodyPr/>
          <a:lstStyle/>
          <a:p>
            <a:pPr algn="ctr"/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RECOPILACIÓN DE GRUPOS PARA ORAR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0068" y="2098951"/>
            <a:ext cx="6673931" cy="3209306"/>
          </a:xfrm>
        </p:spPr>
        <p:txBody>
          <a:bodyPr/>
          <a:lstStyle/>
          <a:p>
            <a:pPr marL="0" indent="0" algn="ctr">
              <a:buNone/>
            </a:pPr>
            <a:r>
              <a:rPr lang="es-CO" b="1" i="1" dirty="0">
                <a:solidFill>
                  <a:srgbClr val="0070C0"/>
                </a:solidFill>
              </a:rPr>
              <a:t>La oración en las reuniones del Ministerios de la Mujer:</a:t>
            </a:r>
            <a:r>
              <a:rPr lang="es-CO" i="1" dirty="0">
                <a:solidFill>
                  <a:srgbClr val="0070C0"/>
                </a:solidFill>
              </a:rPr>
              <a:t> </a:t>
            </a:r>
            <a:endParaRPr lang="en-US" b="1" i="1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Antes</a:t>
            </a:r>
            <a:r>
              <a:rPr lang="es-CO" dirty="0"/>
              <a:t>, Durante y </a:t>
            </a:r>
            <a:r>
              <a:rPr lang="es-CO" dirty="0" smtClean="0"/>
              <a:t>Después.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Oración </a:t>
            </a:r>
            <a:r>
              <a:rPr lang="es-CO" dirty="0"/>
              <a:t>de cobertura para los predicadores. </a:t>
            </a:r>
            <a:endParaRPr lang="es-CO" dirty="0" smtClean="0"/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Tener </a:t>
            </a:r>
            <a:r>
              <a:rPr lang="es-CO" dirty="0"/>
              <a:t>Guerreros de Oración listos para Orar por las mujeres al final de una reunión. 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79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3513" y="654638"/>
            <a:ext cx="6316662" cy="11430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MODELOS DE ORACIÓN</a:t>
            </a:r>
            <a:endParaRPr lang="en-US" sz="36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239" y="2229576"/>
            <a:ext cx="5891872" cy="2247404"/>
          </a:xfrm>
        </p:spPr>
        <p:txBody>
          <a:bodyPr>
            <a:noAutofit/>
          </a:bodyPr>
          <a:lstStyle/>
          <a:p>
            <a:r>
              <a:rPr lang="es-CO" i="1" dirty="0" smtClean="0"/>
              <a:t>Ahora </a:t>
            </a:r>
            <a:r>
              <a:rPr lang="es-CO" i="1" dirty="0"/>
              <a:t>vamos a dirigir nuestra atención a algunas formas específicas de </a:t>
            </a:r>
            <a:r>
              <a:rPr lang="es-CO" i="1" dirty="0" smtClean="0"/>
              <a:t>oración.</a:t>
            </a:r>
            <a:endParaRPr lang="en-US" i="1" dirty="0">
              <a:latin typeface="Calibri" pitchFamily="34" charset="0"/>
              <a:cs typeface="Calibri" pitchFamily="34" charset="0"/>
            </a:endParaRPr>
          </a:p>
          <a:p>
            <a:r>
              <a:rPr lang="es-CO" i="1" dirty="0" smtClean="0"/>
              <a:t>Ninguna </a:t>
            </a:r>
            <a:r>
              <a:rPr lang="es-CO" i="1" dirty="0"/>
              <a:t>de estas fórmulas es mágica, pero ayudan a que nuestras oraciones sean </a:t>
            </a:r>
            <a:r>
              <a:rPr lang="es-CO" i="1" dirty="0" smtClean="0"/>
              <a:t>equilibradas.</a:t>
            </a:r>
            <a:endParaRPr lang="en-US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81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2263" y="559638"/>
            <a:ext cx="6316662" cy="1143000"/>
          </a:xfrm>
        </p:spPr>
        <p:txBody>
          <a:bodyPr/>
          <a:lstStyle/>
          <a:p>
            <a:pPr algn="ctr"/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El</a:t>
            </a:r>
            <a:r>
              <a:rPr lang="en-US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Modelo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b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Oración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ACTS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8988" y="2182075"/>
            <a:ext cx="6326187" cy="2710543"/>
          </a:xfrm>
        </p:spPr>
        <p:txBody>
          <a:bodyPr/>
          <a:lstStyle/>
          <a:p>
            <a:r>
              <a:rPr lang="es-CO" b="1" dirty="0">
                <a:solidFill>
                  <a:srgbClr val="C00000"/>
                </a:solidFill>
              </a:rPr>
              <a:t>"ACTS" </a:t>
            </a:r>
            <a:r>
              <a:rPr lang="es-CO" dirty="0"/>
              <a:t>es un acróstico en inglés. (</a:t>
            </a:r>
            <a:r>
              <a:rPr lang="es-CO" u="sng" dirty="0" err="1">
                <a:solidFill>
                  <a:srgbClr val="C00000"/>
                </a:solidFill>
              </a:rPr>
              <a:t>A</a:t>
            </a:r>
            <a:r>
              <a:rPr lang="es-CO" dirty="0" err="1"/>
              <a:t>doration</a:t>
            </a:r>
            <a:r>
              <a:rPr lang="es-CO" dirty="0"/>
              <a:t>, </a:t>
            </a:r>
            <a:r>
              <a:rPr lang="es-CO" u="sng" dirty="0" err="1">
                <a:solidFill>
                  <a:srgbClr val="C00000"/>
                </a:solidFill>
              </a:rPr>
              <a:t>C</a:t>
            </a:r>
            <a:r>
              <a:rPr lang="es-CO" dirty="0" err="1"/>
              <a:t>onfession</a:t>
            </a:r>
            <a:r>
              <a:rPr lang="es-CO" dirty="0"/>
              <a:t>, </a:t>
            </a:r>
            <a:r>
              <a:rPr lang="es-CO" u="sng" dirty="0" err="1">
                <a:solidFill>
                  <a:srgbClr val="C00000"/>
                </a:solidFill>
              </a:rPr>
              <a:t>T</a:t>
            </a:r>
            <a:r>
              <a:rPr lang="es-CO" dirty="0" err="1"/>
              <a:t>hanksgiving</a:t>
            </a:r>
            <a:r>
              <a:rPr lang="es-CO" dirty="0"/>
              <a:t>, Y </a:t>
            </a:r>
            <a:r>
              <a:rPr lang="es-CO" u="sng" dirty="0" err="1">
                <a:solidFill>
                  <a:srgbClr val="C00000"/>
                </a:solidFill>
              </a:rPr>
              <a:t>S</a:t>
            </a:r>
            <a:r>
              <a:rPr lang="es-CO" dirty="0" err="1"/>
              <a:t>upplication</a:t>
            </a:r>
            <a:r>
              <a:rPr lang="es-CO" dirty="0"/>
              <a:t>)Las letras de </a:t>
            </a:r>
            <a:r>
              <a:rPr lang="es-CO" b="1" dirty="0">
                <a:solidFill>
                  <a:srgbClr val="C00000"/>
                </a:solidFill>
              </a:rPr>
              <a:t>"ACTS" </a:t>
            </a:r>
            <a:r>
              <a:rPr lang="es-CO" dirty="0"/>
              <a:t>representan </a:t>
            </a:r>
            <a:r>
              <a:rPr lang="es-CO" b="1" dirty="0"/>
              <a:t>adoración</a:t>
            </a:r>
            <a:r>
              <a:rPr lang="es-CO" dirty="0"/>
              <a:t>, </a:t>
            </a:r>
            <a:r>
              <a:rPr lang="es-CO" b="1" dirty="0"/>
              <a:t>confesión</a:t>
            </a:r>
            <a:r>
              <a:rPr lang="es-CO" dirty="0"/>
              <a:t>, </a:t>
            </a:r>
            <a:r>
              <a:rPr lang="es-CO" b="1" dirty="0"/>
              <a:t>acción de gracias </a:t>
            </a:r>
            <a:r>
              <a:rPr lang="es-CO" dirty="0"/>
              <a:t>y </a:t>
            </a:r>
            <a:r>
              <a:rPr lang="es-CO" b="1" dirty="0"/>
              <a:t>súplica</a:t>
            </a:r>
            <a:r>
              <a:rPr lang="es-CO" dirty="0"/>
              <a:t>. </a:t>
            </a:r>
            <a:endParaRPr lang="es-CO" dirty="0" smtClean="0"/>
          </a:p>
          <a:p>
            <a:r>
              <a:rPr lang="es-CO" dirty="0"/>
              <a:t>Orar de esta manera da una estructura de oración y ayuda a mantener el contenido equilibrado. 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0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5060" y="555175"/>
            <a:ext cx="6501740" cy="1143000"/>
          </a:xfrm>
        </p:spPr>
        <p:txBody>
          <a:bodyPr/>
          <a:lstStyle/>
          <a:p>
            <a:pPr algn="ctr"/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ACTS Prayer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4700" y="2090050"/>
            <a:ext cx="4684816" cy="4525963"/>
          </a:xfrm>
        </p:spPr>
        <p:txBody>
          <a:bodyPr/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doration (ADORACIÓN)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sz="4400" b="1" dirty="0" smtClean="0">
                <a:solidFill>
                  <a:srgbClr val="002060"/>
                </a:solidFill>
              </a:rPr>
              <a:t>C</a:t>
            </a:r>
            <a:r>
              <a:rPr lang="en-US" dirty="0" smtClean="0">
                <a:solidFill>
                  <a:srgbClr val="002060"/>
                </a:solidFill>
              </a:rPr>
              <a:t>onfession (CONFESIÓN)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sz="4400" b="1" dirty="0" smtClean="0">
                <a:solidFill>
                  <a:srgbClr val="FF0066"/>
                </a:solidFill>
              </a:rPr>
              <a:t>T</a:t>
            </a:r>
            <a:r>
              <a:rPr lang="en-US" dirty="0" smtClean="0">
                <a:solidFill>
                  <a:srgbClr val="FF0066"/>
                </a:solidFill>
              </a:rPr>
              <a:t>hanksgiving (ACCIÓN DE GRACIAS)</a:t>
            </a:r>
            <a:endParaRPr lang="en-US" dirty="0" smtClean="0">
              <a:solidFill>
                <a:srgbClr val="FF0066"/>
              </a:solidFill>
            </a:endParaRPr>
          </a:p>
          <a:p>
            <a:r>
              <a:rPr lang="en-US" sz="4400" b="1" dirty="0" smtClean="0">
                <a:solidFill>
                  <a:srgbClr val="FF9900"/>
                </a:solidFill>
              </a:rPr>
              <a:t>S</a:t>
            </a:r>
            <a:r>
              <a:rPr lang="en-US" dirty="0" smtClean="0">
                <a:solidFill>
                  <a:srgbClr val="FF9900"/>
                </a:solidFill>
              </a:rPr>
              <a:t>upplication (SÚPLICA)</a:t>
            </a:r>
            <a:endParaRPr lang="en-US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28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8513" y="702138"/>
            <a:ext cx="6316662" cy="1143000"/>
          </a:xfrm>
        </p:spPr>
        <p:txBody>
          <a:bodyPr/>
          <a:lstStyle/>
          <a:p>
            <a:pPr algn="ctr"/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PalmAs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hacia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abajo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Palmas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bacia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arriba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: 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 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5704" y="2383951"/>
            <a:ext cx="5730721" cy="2378046"/>
          </a:xfrm>
        </p:spPr>
        <p:txBody>
          <a:bodyPr/>
          <a:lstStyle/>
          <a:p>
            <a:pPr algn="just"/>
            <a:r>
              <a:rPr lang="es-CO" i="1" dirty="0"/>
              <a:t>En este tipo de oración, se utilizan las manos, las palmas hacia abajo, como símbolo de su establecimiento y la liberación de su carga a Dios y luego, con las palmas hacia arriba, como símbolo de la aceptación de su voluntad, respuestas y bendición.</a:t>
            </a:r>
            <a:r>
              <a:rPr lang="es-CO" dirty="0"/>
              <a:t> 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00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3988" y="1386450"/>
            <a:ext cx="6326187" cy="4525963"/>
          </a:xfrm>
        </p:spPr>
        <p:txBody>
          <a:bodyPr>
            <a:noAutofit/>
          </a:bodyPr>
          <a:lstStyle/>
          <a:p>
            <a:pPr algn="just"/>
            <a:r>
              <a:rPr lang="es-CO" sz="2800" i="1" dirty="0">
                <a:solidFill>
                  <a:srgbClr val="C00000"/>
                </a:solidFill>
              </a:rPr>
              <a:t>"Las mayores victorias</a:t>
            </a:r>
            <a:r>
              <a:rPr lang="es-CO" sz="2800" dirty="0"/>
              <a:t> obtenidas por la causa de Dios no son el resultado de argumentos elaborados, amplias instalaciones, una vasta influencia, o la abundancia de medios, sino que se obtienen </a:t>
            </a:r>
            <a:r>
              <a:rPr lang="es-CO" sz="2800" i="1" dirty="0">
                <a:solidFill>
                  <a:srgbClr val="C00000"/>
                </a:solidFill>
              </a:rPr>
              <a:t>en la cámara con Dios</a:t>
            </a:r>
            <a:r>
              <a:rPr lang="es-CO" sz="2800" dirty="0"/>
              <a:t>, cuando hombres de fe con seriedad y organización aferran al poderoso brazo del poder. 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52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989" y="1600200"/>
            <a:ext cx="5915622" cy="4525963"/>
          </a:xfrm>
        </p:spPr>
        <p:txBody>
          <a:bodyPr>
            <a:normAutofit/>
          </a:bodyPr>
          <a:lstStyle/>
          <a:p>
            <a:pPr algn="just"/>
            <a:r>
              <a:rPr lang="es-CO" sz="2800" dirty="0"/>
              <a:t>Son los dos brazos por los cuales el humano suplicante se aferra al poder del Amor Infinito. </a:t>
            </a:r>
            <a:r>
              <a:rPr lang="es-CO" sz="2800" i="1" dirty="0">
                <a:solidFill>
                  <a:srgbClr val="C00000"/>
                </a:solidFill>
              </a:rPr>
              <a:t>La fe es confiar en Dios, creer que nos ama ya que él sabe lo que es mejor para nuestro bien.</a:t>
            </a:r>
            <a:r>
              <a:rPr lang="es-CO" sz="2800" dirty="0"/>
              <a:t> Así, en vez de tomar nuestro propio camino, él nos lleva a elegir su camino. 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86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989" y="1600200"/>
            <a:ext cx="6034376" cy="4525963"/>
          </a:xfrm>
        </p:spPr>
        <p:txBody>
          <a:bodyPr/>
          <a:lstStyle/>
          <a:p>
            <a:r>
              <a:rPr lang="es-CO" sz="2800" dirty="0"/>
              <a:t>En lugar de nuestra ignorancia, aceptemos su sabiduría, en lugar de nuestra debilidad, su fuerza, en lugar de nuestra pecaminosidad, su justicia. </a:t>
            </a:r>
            <a:r>
              <a:rPr lang="es-CO" sz="2800" i="1" dirty="0">
                <a:solidFill>
                  <a:srgbClr val="C00000"/>
                </a:solidFill>
              </a:rPr>
              <a:t>Nuestras vidas, nosotros mismos ya somos de él; </a:t>
            </a:r>
            <a:r>
              <a:rPr lang="es-CO" sz="2800" dirty="0"/>
              <a:t>la fe reconoce su propiedad, y acepta su bendición "(Obreros Evangélicos, </a:t>
            </a:r>
            <a:r>
              <a:rPr lang="es-CO" sz="2800" dirty="0" err="1"/>
              <a:t>pág</a:t>
            </a:r>
            <a:r>
              <a:rPr lang="es-CO" sz="2800" dirty="0"/>
              <a:t> 259.).</a:t>
            </a:r>
            <a:r>
              <a:rPr lang="es-CO" sz="2800" dirty="0"/>
              <a:t>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 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86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7565" y="1600200"/>
            <a:ext cx="6151418" cy="3126179"/>
          </a:xfrm>
        </p:spPr>
        <p:txBody>
          <a:bodyPr/>
          <a:lstStyle/>
          <a:p>
            <a:pPr algn="just"/>
            <a:r>
              <a:rPr lang="es-CO" sz="3200" i="1" dirty="0">
                <a:solidFill>
                  <a:srgbClr val="C00000"/>
                </a:solidFill>
              </a:rPr>
              <a:t>Oremos para que nuestra generación, tal vez la última generación se conecte con Dios en la oración y colaborar con Él para cumplir Su voluntad en la tierra, de maneras que no alcanzamos a imaginar. ¡Que así sea!</a:t>
            </a:r>
            <a:r>
              <a:rPr lang="es-CO" sz="3200" dirty="0">
                <a:solidFill>
                  <a:srgbClr val="C00000"/>
                </a:solidFill>
              </a:rPr>
              <a:t> </a:t>
            </a:r>
            <a:r>
              <a:rPr lang="es-CO" sz="3200" i="1" dirty="0"/>
              <a:t> </a:t>
            </a:r>
            <a:r>
              <a:rPr lang="es-CO" sz="3200" dirty="0"/>
              <a:t> </a:t>
            </a:r>
            <a:endParaRPr lang="en-US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57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5894" y="1386433"/>
            <a:ext cx="7233249" cy="3743702"/>
          </a:xfrm>
        </p:spPr>
        <p:txBody>
          <a:bodyPr/>
          <a:lstStyle/>
          <a:p>
            <a:r>
              <a:rPr lang="es-CO" sz="2800" b="1" i="1" dirty="0">
                <a:solidFill>
                  <a:srgbClr val="C00000"/>
                </a:solidFill>
              </a:rPr>
              <a:t>La oración de intercesión es la oración hecha por los demás. Un intercesor es alguien que toma el lugar del otro. </a:t>
            </a:r>
            <a:endParaRPr lang="es-CO" sz="2800" b="1" i="1" dirty="0" smtClean="0">
              <a:solidFill>
                <a:srgbClr val="C00000"/>
              </a:solidFill>
            </a:endParaRPr>
          </a:p>
          <a:p>
            <a:pPr algn="just"/>
            <a:r>
              <a:rPr lang="es-CO" sz="2800" dirty="0" smtClean="0"/>
              <a:t>La </a:t>
            </a:r>
            <a:r>
              <a:rPr lang="es-CO" sz="2800" dirty="0"/>
              <a:t>Biblia define la intercesión como "santa, fe, oración perseverante por el que alguien suplica a Dios en nombre de otro u otros que desesperadamente necesitan la </a:t>
            </a:r>
            <a:r>
              <a:rPr lang="es-CO" sz="2800" dirty="0" err="1"/>
              <a:t>Intervencion</a:t>
            </a:r>
            <a:r>
              <a:rPr lang="es-CO" sz="2800" dirty="0"/>
              <a:t> de Dios .</a:t>
            </a:r>
          </a:p>
          <a:p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665894" y="645688"/>
            <a:ext cx="601587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O" sz="3600" b="1" i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Oración Intercesora - ¿Qué es?</a:t>
            </a:r>
            <a:endParaRPr lang="es-CO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727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5668" y="2110824"/>
            <a:ext cx="6930118" cy="3328069"/>
          </a:xfrm>
        </p:spPr>
        <p:txBody>
          <a:bodyPr/>
          <a:lstStyle/>
          <a:p>
            <a:pPr algn="just"/>
            <a:r>
              <a:rPr lang="es-CO" sz="2800" dirty="0"/>
              <a:t>La base bíblica del Nuevo Testamento para el creyente del ministerio de oración intercesora es nuestro llamado como sacerdotes de </a:t>
            </a:r>
            <a:r>
              <a:rPr lang="es-CO" sz="2800" dirty="0" smtClean="0"/>
              <a:t>Dios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. 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CO" sz="2800" dirty="0"/>
              <a:t>La Palabra de Dios declara que somos un sacerdocio santo (1 Pedro 2:4), un sacerdocio real (1 Pedro 2:8), y un reino de sacerdotes (Apocalipsis 1:5).</a:t>
            </a:r>
            <a:br>
              <a:rPr lang="es-CO" sz="2800" dirty="0"/>
            </a:br>
            <a:r>
              <a:rPr lang="en-US" dirty="0">
                <a:latin typeface="Calibri" pitchFamily="34" charset="0"/>
                <a:cs typeface="Calibri" pitchFamily="34" charset="0"/>
              </a:rPr>
              <a:t/>
            </a:r>
            <a:br>
              <a:rPr lang="en-US" dirty="0">
                <a:latin typeface="Calibri" pitchFamily="34" charset="0"/>
                <a:cs typeface="Calibri" pitchFamily="34" charset="0"/>
              </a:rPr>
            </a:b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850624" y="473516"/>
            <a:ext cx="505779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Oración</a:t>
            </a:r>
            <a:r>
              <a:rPr lang="en-US" sz="36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Intercesora</a:t>
            </a:r>
            <a:r>
              <a:rPr lang="en-US" sz="36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</a:t>
            </a:r>
          </a:p>
          <a:p>
            <a:pPr algn="ctr"/>
            <a:r>
              <a:rPr lang="en-US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</a:t>
            </a:r>
            <a:r>
              <a:rPr lang="en-US" sz="3600" b="1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Fundación</a:t>
            </a:r>
            <a:r>
              <a:rPr lang="en-US" sz="36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Bíblica</a:t>
            </a:r>
            <a:endParaRPr lang="es-E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775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5673" y="1602150"/>
            <a:ext cx="6917377" cy="114300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CÓMO SU IGLESIA PUEDE CRECER FUERTE EN 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b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LA ORACIÓN INTERCESORA 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5065" y="2490826"/>
            <a:ext cx="6645110" cy="3553708"/>
          </a:xfrm>
        </p:spPr>
        <p:txBody>
          <a:bodyPr/>
          <a:lstStyle/>
          <a:p>
            <a:r>
              <a:rPr lang="es-CO" dirty="0"/>
              <a:t>Una iglesia poderosa tiene líderes que hacen de la oración una prioridad. </a:t>
            </a:r>
            <a:endParaRPr lang="es-CO" dirty="0" smtClean="0"/>
          </a:p>
          <a:p>
            <a:r>
              <a:rPr lang="es-CO" dirty="0"/>
              <a:t>La oración, el estudio bíblico y el ministerio deben estar siempre unidos. </a:t>
            </a:r>
            <a:endParaRPr lang="es-CO" dirty="0" smtClean="0"/>
          </a:p>
          <a:p>
            <a:r>
              <a:rPr lang="es-CO" dirty="0"/>
              <a:t>Planee momentos, formas y lugares para que la gente ore </a:t>
            </a:r>
            <a:r>
              <a:rPr lang="es-CO" dirty="0" smtClean="0"/>
              <a:t>junta.</a:t>
            </a:r>
          </a:p>
          <a:p>
            <a:r>
              <a:rPr lang="es-CO" dirty="0" smtClean="0"/>
              <a:t>Promueva los devocionales </a:t>
            </a:r>
            <a:r>
              <a:rPr lang="es-CO" dirty="0"/>
              <a:t>personales y familiares.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94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1638" y="1153388"/>
            <a:ext cx="6316662" cy="74664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cs typeface="Calibri" pitchFamily="34" charset="0"/>
              </a:rPr>
            </a:b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cs typeface="Calibri" pitchFamily="34" charset="0"/>
              </a:rPr>
            </a:b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cs typeface="Calibri" pitchFamily="34" charset="0"/>
              </a:rPr>
            </a:b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cs typeface="Calibri" pitchFamily="34" charset="0"/>
              </a:rPr>
              <a:t>EN LA IGLESIA LOCAL</a:t>
            </a: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cs typeface="Calibri" pitchFamily="34" charset="0"/>
              </a:rPr>
            </a:b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0093" y="1837700"/>
            <a:ext cx="4975761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cs typeface="Calibri" pitchFamily="34" charset="0"/>
              </a:rPr>
              <a:t>Caminatas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cs typeface="Calibri" pitchFamily="34" charset="0"/>
              </a:rPr>
              <a:t> de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cs typeface="Calibri" pitchFamily="34" charset="0"/>
              </a:rPr>
              <a:t>oración</a:t>
            </a:r>
            <a:endParaRPr lang="en-US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cs typeface="Calibri" pitchFamily="34" charset="0"/>
              </a:rPr>
              <a:t>La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cs typeface="Calibri" pitchFamily="34" charset="0"/>
              </a:rPr>
              <a:t>sala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cs typeface="Calibri" pitchFamily="34" charset="0"/>
              </a:rPr>
              <a:t> de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cs typeface="Calibri" pitchFamily="34" charset="0"/>
              </a:rPr>
              <a:t>oración</a:t>
            </a: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cs typeface="Calibri" pitchFamily="34" charset="0"/>
              </a:rPr>
              <a:t> 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cs typeface="Calibri" pitchFamily="34" charset="0"/>
              </a:rPr>
              <a:t>la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cs typeface="Calibri" pitchFamily="34" charset="0"/>
              </a:rPr>
              <a:t>ventana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cs typeface="Calibri" pitchFamily="34" charset="0"/>
              </a:rPr>
              <a:t> 10/40</a:t>
            </a: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</a:pP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529443" cy="6858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9637" name="Picture 5" descr="C:\Users\ArraisR\AppData\Local\Microsoft\Windows\Temporary Internet Files\Content.IE5\I5URWQQT\MP90040345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467" y="4037610"/>
            <a:ext cx="3342360" cy="26738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884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6291" y="785263"/>
            <a:ext cx="7564595" cy="1143000"/>
          </a:xfrm>
        </p:spPr>
        <p:txBody>
          <a:bodyPr>
            <a:noAutofit/>
          </a:bodyPr>
          <a:lstStyle/>
          <a:p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EL COORDINADOR DE ORACIÓN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6488" y="2051451"/>
            <a:ext cx="6326187" cy="3577446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b="1" dirty="0">
                <a:latin typeface="Calibri" pitchFamily="34" charset="0"/>
                <a:cs typeface="Calibri" pitchFamily="34" charset="0"/>
              </a:rPr>
              <a:t> </a:t>
            </a:r>
            <a:r>
              <a:rPr lang="es-CO" sz="2800" dirty="0"/>
              <a:t> Un coordinador de oración fue designado para dirigir  el trabajo del Comité de oración. Esto proporcionó una mejor comunicación y una persona que fue responsable de la obra de la oración. (Véase el Apéndice 4 - Descripción del trabajo) La oración se volvió más intencional y más esperada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12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7263" y="619013"/>
            <a:ext cx="6316662" cy="1143000"/>
          </a:xfrm>
        </p:spPr>
        <p:txBody>
          <a:bodyPr>
            <a:noAutofit/>
          </a:bodyPr>
          <a:lstStyle/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CUBRIENDO LOS SERVICIOS DE SU IGLESIA EN ORACIÓN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8988" y="2550201"/>
            <a:ext cx="6326187" cy="2413660"/>
          </a:xfrm>
        </p:spPr>
        <p:txBody>
          <a:bodyPr/>
          <a:lstStyle/>
          <a:p>
            <a:pPr algn="just"/>
            <a:r>
              <a:rPr lang="es-CO" sz="2800" i="1" dirty="0"/>
              <a:t>Muchas iglesias han sentido los beneficios de </a:t>
            </a:r>
            <a:r>
              <a:rPr lang="es-CO" sz="2800" i="1" dirty="0">
                <a:solidFill>
                  <a:srgbClr val="C00000"/>
                </a:solidFill>
              </a:rPr>
              <a:t>formar un equipo de oración</a:t>
            </a:r>
            <a:r>
              <a:rPr lang="es-CO" sz="2800" i="1" dirty="0"/>
              <a:t> y algunos de los ejemplos a continuación  harán referencia a tal equipo.</a:t>
            </a:r>
            <a:endParaRPr lang="en-US" sz="2800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58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3513" y="488388"/>
            <a:ext cx="6316662" cy="1143000"/>
          </a:xfrm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s-CO" sz="36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 Antes </a:t>
            </a:r>
            <a:r>
              <a:rPr lang="es-CO" sz="36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servicio de la Iglesia:</a:t>
            </a:r>
            <a:endParaRPr lang="en-US" sz="3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1488" y="2182075"/>
            <a:ext cx="6326187" cy="330432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CO" sz="2800" dirty="0"/>
              <a:t>El equipo de  Oración debe orar por el servicio y por aquellos que vendrán. </a:t>
            </a:r>
            <a:endParaRPr lang="es-CO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s-CO" sz="2800" dirty="0"/>
              <a:t>Orar mientras camina por la iglesia. </a:t>
            </a:r>
            <a:endParaRPr lang="es-CO" sz="2800" dirty="0"/>
          </a:p>
          <a:p>
            <a:pPr marL="514350" indent="-514350">
              <a:buFont typeface="+mj-lt"/>
              <a:buAutoNum type="arabicPeriod"/>
            </a:pPr>
            <a:r>
              <a:rPr lang="es-CO" sz="2800" dirty="0" smtClean="0"/>
              <a:t>Cada </a:t>
            </a:r>
            <a:r>
              <a:rPr lang="es-CO" sz="2800" dirty="0"/>
              <a:t>grupo de servicio ora unido. </a:t>
            </a:r>
            <a:endParaRPr lang="es-CO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s-CO" sz="2800" dirty="0"/>
              <a:t>Por el Pastor.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529443" cy="6858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0662" name="Picture 6" descr="C:\Users\ArraisR\AppData\Local\Microsoft\Windows\Temporary Internet Files\Content.IE5\TMRW86EA\MP90044388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04" y="3429000"/>
            <a:ext cx="2209434" cy="331024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084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3513" y="642763"/>
            <a:ext cx="6316662" cy="1143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s-CO" sz="36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Durante </a:t>
            </a:r>
            <a:r>
              <a:rPr lang="es-CO" sz="36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servicio religioso:</a:t>
            </a:r>
            <a:endParaRPr lang="en-US" sz="3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988" y="1919349"/>
            <a:ext cx="6450012" cy="3019301"/>
          </a:xfrm>
        </p:spPr>
        <p:txBody>
          <a:bodyPr/>
          <a:lstStyle/>
          <a:p>
            <a:r>
              <a:rPr lang="es-CO" sz="2800" dirty="0"/>
              <a:t>En algunas iglesias un equipo de oración se reúne en una sala aparte para orar por el pastor y los oyentes durante el servicio. En otros, el equipo de oración ora a propósito de dondequiera que esté sentado en la congregación.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529443" cy="6858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1682" name="Picture 2" descr="C:\Users\ArraisR\AppData\Local\Microsoft\Windows\Temporary Internet Files\Content.IE5\I5URWQQT\MP90040976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83" y="4702629"/>
            <a:ext cx="3056581" cy="20345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884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1430_slide">
  <a:themeElements>
    <a:clrScheme name="Office Theme 2">
      <a:dk1>
        <a:srgbClr val="000000"/>
      </a:dk1>
      <a:lt1>
        <a:srgbClr val="CCFFCC"/>
      </a:lt1>
      <a:dk2>
        <a:srgbClr val="000000"/>
      </a:dk2>
      <a:lt2>
        <a:srgbClr val="B2B2B2"/>
      </a:lt2>
      <a:accent1>
        <a:srgbClr val="7A991F"/>
      </a:accent1>
      <a:accent2>
        <a:srgbClr val="007CA6"/>
      </a:accent2>
      <a:accent3>
        <a:srgbClr val="E2FFE2"/>
      </a:accent3>
      <a:accent4>
        <a:srgbClr val="000000"/>
      </a:accent4>
      <a:accent5>
        <a:srgbClr val="BECAAB"/>
      </a:accent5>
      <a:accent6>
        <a:srgbClr val="007096"/>
      </a:accent6>
      <a:hlink>
        <a:srgbClr val="198019"/>
      </a:hlink>
      <a:folHlink>
        <a:srgbClr val="2E5B99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CCFFCC"/>
        </a:lt1>
        <a:dk2>
          <a:srgbClr val="000000"/>
        </a:dk2>
        <a:lt2>
          <a:srgbClr val="B2B2B2"/>
        </a:lt2>
        <a:accent1>
          <a:srgbClr val="24B224"/>
        </a:accent1>
        <a:accent2>
          <a:srgbClr val="009954"/>
        </a:accent2>
        <a:accent3>
          <a:srgbClr val="E2FFE2"/>
        </a:accent3>
        <a:accent4>
          <a:srgbClr val="000000"/>
        </a:accent4>
        <a:accent5>
          <a:srgbClr val="ACD5AC"/>
        </a:accent5>
        <a:accent6>
          <a:srgbClr val="008A4B"/>
        </a:accent6>
        <a:hlink>
          <a:srgbClr val="198019"/>
        </a:hlink>
        <a:folHlink>
          <a:srgbClr val="0073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CCFFCC"/>
        </a:lt1>
        <a:dk2>
          <a:srgbClr val="000000"/>
        </a:dk2>
        <a:lt2>
          <a:srgbClr val="B2B2B2"/>
        </a:lt2>
        <a:accent1>
          <a:srgbClr val="7A991F"/>
        </a:accent1>
        <a:accent2>
          <a:srgbClr val="007CA6"/>
        </a:accent2>
        <a:accent3>
          <a:srgbClr val="E2FFE2"/>
        </a:accent3>
        <a:accent4>
          <a:srgbClr val="000000"/>
        </a:accent4>
        <a:accent5>
          <a:srgbClr val="BECAAB"/>
        </a:accent5>
        <a:accent6>
          <a:srgbClr val="007096"/>
        </a:accent6>
        <a:hlink>
          <a:srgbClr val="198019"/>
        </a:hlink>
        <a:folHlink>
          <a:srgbClr val="2E5B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CCFFCC"/>
        </a:lt1>
        <a:dk2>
          <a:srgbClr val="000000"/>
        </a:dk2>
        <a:lt2>
          <a:srgbClr val="B2B2B2"/>
        </a:lt2>
        <a:accent1>
          <a:srgbClr val="BF6930"/>
        </a:accent1>
        <a:accent2>
          <a:srgbClr val="1F991F"/>
        </a:accent2>
        <a:accent3>
          <a:srgbClr val="E2FFE2"/>
        </a:accent3>
        <a:accent4>
          <a:srgbClr val="000000"/>
        </a:accent4>
        <a:accent5>
          <a:srgbClr val="DCB9AD"/>
        </a:accent5>
        <a:accent6>
          <a:srgbClr val="1B8A1B"/>
        </a:accent6>
        <a:hlink>
          <a:srgbClr val="A73D73"/>
        </a:hlink>
        <a:folHlink>
          <a:srgbClr val="7C3D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CCFFCC"/>
        </a:lt1>
        <a:dk2>
          <a:srgbClr val="000000"/>
        </a:dk2>
        <a:lt2>
          <a:srgbClr val="B2B2B2"/>
        </a:lt2>
        <a:accent1>
          <a:srgbClr val="B28F00"/>
        </a:accent1>
        <a:accent2>
          <a:srgbClr val="CC5252"/>
        </a:accent2>
        <a:accent3>
          <a:srgbClr val="E2FFE2"/>
        </a:accent3>
        <a:accent4>
          <a:srgbClr val="000000"/>
        </a:accent4>
        <a:accent5>
          <a:srgbClr val="D5C6AA"/>
        </a:accent5>
        <a:accent6>
          <a:srgbClr val="B94949"/>
        </a:accent6>
        <a:hlink>
          <a:srgbClr val="5B4BA6"/>
        </a:hlink>
        <a:folHlink>
          <a:srgbClr val="1980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24B224"/>
        </a:accent1>
        <a:accent2>
          <a:srgbClr val="009954"/>
        </a:accent2>
        <a:accent3>
          <a:srgbClr val="FFFFFF"/>
        </a:accent3>
        <a:accent4>
          <a:srgbClr val="000000"/>
        </a:accent4>
        <a:accent5>
          <a:srgbClr val="ACD5AC"/>
        </a:accent5>
        <a:accent6>
          <a:srgbClr val="008A4B"/>
        </a:accent6>
        <a:hlink>
          <a:srgbClr val="198019"/>
        </a:hlink>
        <a:folHlink>
          <a:srgbClr val="0073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A991F"/>
        </a:accent1>
        <a:accent2>
          <a:srgbClr val="007CA6"/>
        </a:accent2>
        <a:accent3>
          <a:srgbClr val="FFFFFF"/>
        </a:accent3>
        <a:accent4>
          <a:srgbClr val="000000"/>
        </a:accent4>
        <a:accent5>
          <a:srgbClr val="BECAAB"/>
        </a:accent5>
        <a:accent6>
          <a:srgbClr val="007096"/>
        </a:accent6>
        <a:hlink>
          <a:srgbClr val="198019"/>
        </a:hlink>
        <a:folHlink>
          <a:srgbClr val="2E5B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F6930"/>
        </a:accent1>
        <a:accent2>
          <a:srgbClr val="1F991F"/>
        </a:accent2>
        <a:accent3>
          <a:srgbClr val="FFFFFF"/>
        </a:accent3>
        <a:accent4>
          <a:srgbClr val="000000"/>
        </a:accent4>
        <a:accent5>
          <a:srgbClr val="DCB9AD"/>
        </a:accent5>
        <a:accent6>
          <a:srgbClr val="1B8A1B"/>
        </a:accent6>
        <a:hlink>
          <a:srgbClr val="A73D73"/>
        </a:hlink>
        <a:folHlink>
          <a:srgbClr val="7C3D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8F00"/>
        </a:accent1>
        <a:accent2>
          <a:srgbClr val="CC5252"/>
        </a:accent2>
        <a:accent3>
          <a:srgbClr val="FFFFFF"/>
        </a:accent3>
        <a:accent4>
          <a:srgbClr val="000000"/>
        </a:accent4>
        <a:accent5>
          <a:srgbClr val="D5C6AA"/>
        </a:accent5>
        <a:accent6>
          <a:srgbClr val="B94949"/>
        </a:accent6>
        <a:hlink>
          <a:srgbClr val="5B4BA6"/>
        </a:hlink>
        <a:folHlink>
          <a:srgbClr val="19801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CCFFCC"/>
      </a:lt1>
      <a:dk2>
        <a:srgbClr val="000000"/>
      </a:dk2>
      <a:lt2>
        <a:srgbClr val="B2B2B2"/>
      </a:lt2>
      <a:accent1>
        <a:srgbClr val="7A991F"/>
      </a:accent1>
      <a:accent2>
        <a:srgbClr val="007CA6"/>
      </a:accent2>
      <a:accent3>
        <a:srgbClr val="E2FFE2"/>
      </a:accent3>
      <a:accent4>
        <a:srgbClr val="000000"/>
      </a:accent4>
      <a:accent5>
        <a:srgbClr val="BECAAB"/>
      </a:accent5>
      <a:accent6>
        <a:srgbClr val="007096"/>
      </a:accent6>
      <a:hlink>
        <a:srgbClr val="198019"/>
      </a:hlink>
      <a:folHlink>
        <a:srgbClr val="2E5B99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CCFFCC"/>
        </a:lt1>
        <a:dk2>
          <a:srgbClr val="000000"/>
        </a:dk2>
        <a:lt2>
          <a:srgbClr val="B2B2B2"/>
        </a:lt2>
        <a:accent1>
          <a:srgbClr val="24B224"/>
        </a:accent1>
        <a:accent2>
          <a:srgbClr val="009954"/>
        </a:accent2>
        <a:accent3>
          <a:srgbClr val="E2FFE2"/>
        </a:accent3>
        <a:accent4>
          <a:srgbClr val="000000"/>
        </a:accent4>
        <a:accent5>
          <a:srgbClr val="ACD5AC"/>
        </a:accent5>
        <a:accent6>
          <a:srgbClr val="008A4B"/>
        </a:accent6>
        <a:hlink>
          <a:srgbClr val="198019"/>
        </a:hlink>
        <a:folHlink>
          <a:srgbClr val="0073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CCFFCC"/>
        </a:lt1>
        <a:dk2>
          <a:srgbClr val="000000"/>
        </a:dk2>
        <a:lt2>
          <a:srgbClr val="B2B2B2"/>
        </a:lt2>
        <a:accent1>
          <a:srgbClr val="7A991F"/>
        </a:accent1>
        <a:accent2>
          <a:srgbClr val="007CA6"/>
        </a:accent2>
        <a:accent3>
          <a:srgbClr val="E2FFE2"/>
        </a:accent3>
        <a:accent4>
          <a:srgbClr val="000000"/>
        </a:accent4>
        <a:accent5>
          <a:srgbClr val="BECAAB"/>
        </a:accent5>
        <a:accent6>
          <a:srgbClr val="007096"/>
        </a:accent6>
        <a:hlink>
          <a:srgbClr val="198019"/>
        </a:hlink>
        <a:folHlink>
          <a:srgbClr val="2E5B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CCFFCC"/>
        </a:lt1>
        <a:dk2>
          <a:srgbClr val="000000"/>
        </a:dk2>
        <a:lt2>
          <a:srgbClr val="B2B2B2"/>
        </a:lt2>
        <a:accent1>
          <a:srgbClr val="BF6930"/>
        </a:accent1>
        <a:accent2>
          <a:srgbClr val="1F991F"/>
        </a:accent2>
        <a:accent3>
          <a:srgbClr val="E2FFE2"/>
        </a:accent3>
        <a:accent4>
          <a:srgbClr val="000000"/>
        </a:accent4>
        <a:accent5>
          <a:srgbClr val="DCB9AD"/>
        </a:accent5>
        <a:accent6>
          <a:srgbClr val="1B8A1B"/>
        </a:accent6>
        <a:hlink>
          <a:srgbClr val="A73D73"/>
        </a:hlink>
        <a:folHlink>
          <a:srgbClr val="7C3D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CCFFCC"/>
        </a:lt1>
        <a:dk2>
          <a:srgbClr val="000000"/>
        </a:dk2>
        <a:lt2>
          <a:srgbClr val="B2B2B2"/>
        </a:lt2>
        <a:accent1>
          <a:srgbClr val="B28F00"/>
        </a:accent1>
        <a:accent2>
          <a:srgbClr val="CC5252"/>
        </a:accent2>
        <a:accent3>
          <a:srgbClr val="E2FFE2"/>
        </a:accent3>
        <a:accent4>
          <a:srgbClr val="000000"/>
        </a:accent4>
        <a:accent5>
          <a:srgbClr val="D5C6AA"/>
        </a:accent5>
        <a:accent6>
          <a:srgbClr val="B94949"/>
        </a:accent6>
        <a:hlink>
          <a:srgbClr val="5B4BA6"/>
        </a:hlink>
        <a:folHlink>
          <a:srgbClr val="1980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24B224"/>
        </a:accent1>
        <a:accent2>
          <a:srgbClr val="009954"/>
        </a:accent2>
        <a:accent3>
          <a:srgbClr val="FFFFFF"/>
        </a:accent3>
        <a:accent4>
          <a:srgbClr val="000000"/>
        </a:accent4>
        <a:accent5>
          <a:srgbClr val="ACD5AC"/>
        </a:accent5>
        <a:accent6>
          <a:srgbClr val="008A4B"/>
        </a:accent6>
        <a:hlink>
          <a:srgbClr val="198019"/>
        </a:hlink>
        <a:folHlink>
          <a:srgbClr val="0073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A991F"/>
        </a:accent1>
        <a:accent2>
          <a:srgbClr val="007CA6"/>
        </a:accent2>
        <a:accent3>
          <a:srgbClr val="FFFFFF"/>
        </a:accent3>
        <a:accent4>
          <a:srgbClr val="000000"/>
        </a:accent4>
        <a:accent5>
          <a:srgbClr val="BECAAB"/>
        </a:accent5>
        <a:accent6>
          <a:srgbClr val="007096"/>
        </a:accent6>
        <a:hlink>
          <a:srgbClr val="198019"/>
        </a:hlink>
        <a:folHlink>
          <a:srgbClr val="2E5B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F6930"/>
        </a:accent1>
        <a:accent2>
          <a:srgbClr val="1F991F"/>
        </a:accent2>
        <a:accent3>
          <a:srgbClr val="FFFFFF"/>
        </a:accent3>
        <a:accent4>
          <a:srgbClr val="000000"/>
        </a:accent4>
        <a:accent5>
          <a:srgbClr val="DCB9AD"/>
        </a:accent5>
        <a:accent6>
          <a:srgbClr val="1B8A1B"/>
        </a:accent6>
        <a:hlink>
          <a:srgbClr val="A73D73"/>
        </a:hlink>
        <a:folHlink>
          <a:srgbClr val="7C3D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8F00"/>
        </a:accent1>
        <a:accent2>
          <a:srgbClr val="CC5252"/>
        </a:accent2>
        <a:accent3>
          <a:srgbClr val="FFFFFF"/>
        </a:accent3>
        <a:accent4>
          <a:srgbClr val="000000"/>
        </a:accent4>
        <a:accent5>
          <a:srgbClr val="D5C6AA"/>
        </a:accent5>
        <a:accent6>
          <a:srgbClr val="B94949"/>
        </a:accent6>
        <a:hlink>
          <a:srgbClr val="5B4BA6"/>
        </a:hlink>
        <a:folHlink>
          <a:srgbClr val="19801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ind_1430_slide</Template>
  <TotalTime>201</TotalTime>
  <Words>793</Words>
  <Application>Microsoft Office PowerPoint</Application>
  <PresentationFormat>Presentación en pantalla (4:3)</PresentationFormat>
  <Paragraphs>61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1" baseType="lpstr">
      <vt:lpstr>ind_1430_slide</vt:lpstr>
      <vt:lpstr>1_Default Design</vt:lpstr>
      <vt:lpstr>Ministerio De Oración Intercesora</vt:lpstr>
      <vt:lpstr>Presentación de PowerPoint</vt:lpstr>
      <vt:lpstr>Presentación de PowerPoint</vt:lpstr>
      <vt:lpstr>CÓMO SU IGLESIA PUEDE CRECER FUERTE EN   LA ORACIÓN INTERCESORA  </vt:lpstr>
      <vt:lpstr>   EN LA IGLESIA LOCAL </vt:lpstr>
      <vt:lpstr>EL COORDINADOR DE ORACIÓN </vt:lpstr>
      <vt:lpstr>CUBRIENDO LOS SERVICIOS DE SU IGLESIA EN ORACIÓN</vt:lpstr>
      <vt:lpstr>A. Antes del servicio de la Iglesia:</vt:lpstr>
      <vt:lpstr>B. Durante el servicio religioso:</vt:lpstr>
      <vt:lpstr> C. Después del servicio de la Iglesia:   </vt:lpstr>
      <vt:lpstr> RECOPILACIÓN DE GRUPOS PARA ORAR</vt:lpstr>
      <vt:lpstr>MODELOS DE ORACIÓN</vt:lpstr>
      <vt:lpstr>El Modelo  de Oración ACTS : </vt:lpstr>
      <vt:lpstr>ACTS Prayer</vt:lpstr>
      <vt:lpstr>PalmAs hacia abajo,  Palmas bacia arriba:   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Intercessory Prayer Ministry</dc:title>
  <dc:creator>Raquel Arrais</dc:creator>
  <cp:lastModifiedBy>PERSONAL</cp:lastModifiedBy>
  <cp:revision>20</cp:revision>
  <dcterms:created xsi:type="dcterms:W3CDTF">2010-11-02T14:59:47Z</dcterms:created>
  <dcterms:modified xsi:type="dcterms:W3CDTF">2013-01-14T03:28:59Z</dcterms:modified>
</cp:coreProperties>
</file>