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32.jpg" ContentType="image/pn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6"/>
  </p:notesMasterIdLst>
  <p:sldIdLst>
    <p:sldId id="333" r:id="rId2"/>
    <p:sldId id="430" r:id="rId3"/>
    <p:sldId id="330" r:id="rId4"/>
    <p:sldId id="331" r:id="rId5"/>
    <p:sldId id="318" r:id="rId6"/>
    <p:sldId id="319" r:id="rId7"/>
    <p:sldId id="320" r:id="rId8"/>
    <p:sldId id="321" r:id="rId9"/>
    <p:sldId id="322" r:id="rId10"/>
    <p:sldId id="323" r:id="rId11"/>
    <p:sldId id="324" r:id="rId12"/>
    <p:sldId id="325" r:id="rId13"/>
    <p:sldId id="327" r:id="rId14"/>
    <p:sldId id="328" r:id="rId15"/>
    <p:sldId id="329" r:id="rId16"/>
    <p:sldId id="406" r:id="rId17"/>
    <p:sldId id="415" r:id="rId18"/>
    <p:sldId id="412" r:id="rId19"/>
    <p:sldId id="417" r:id="rId20"/>
    <p:sldId id="428" r:id="rId21"/>
    <p:sldId id="427" r:id="rId22"/>
    <p:sldId id="419" r:id="rId23"/>
    <p:sldId id="411" r:id="rId24"/>
    <p:sldId id="422" r:id="rId25"/>
    <p:sldId id="423" r:id="rId26"/>
    <p:sldId id="421" r:id="rId27"/>
    <p:sldId id="429" r:id="rId28"/>
    <p:sldId id="362" r:id="rId29"/>
    <p:sldId id="334" r:id="rId30"/>
    <p:sldId id="335" r:id="rId31"/>
    <p:sldId id="315" r:id="rId32"/>
    <p:sldId id="342" r:id="rId33"/>
    <p:sldId id="256" r:id="rId34"/>
    <p:sldId id="402" r:id="rId35"/>
    <p:sldId id="259" r:id="rId36"/>
    <p:sldId id="260" r:id="rId37"/>
    <p:sldId id="261" r:id="rId38"/>
    <p:sldId id="413" r:id="rId39"/>
    <p:sldId id="262" r:id="rId40"/>
    <p:sldId id="263" r:id="rId41"/>
    <p:sldId id="264" r:id="rId42"/>
    <p:sldId id="404" r:id="rId43"/>
    <p:sldId id="267" r:id="rId44"/>
    <p:sldId id="271" r:id="rId45"/>
    <p:sldId id="399" r:id="rId46"/>
    <p:sldId id="401" r:id="rId47"/>
    <p:sldId id="258" r:id="rId48"/>
    <p:sldId id="270" r:id="rId49"/>
    <p:sldId id="272" r:id="rId50"/>
    <p:sldId id="347" r:id="rId51"/>
    <p:sldId id="339" r:id="rId52"/>
    <p:sldId id="348" r:id="rId53"/>
    <p:sldId id="349" r:id="rId54"/>
    <p:sldId id="350" r:id="rId55"/>
    <p:sldId id="424" r:id="rId56"/>
    <p:sldId id="425" r:id="rId57"/>
    <p:sldId id="273" r:id="rId58"/>
    <p:sldId id="276" r:id="rId59"/>
    <p:sldId id="277" r:id="rId60"/>
    <p:sldId id="279" r:id="rId61"/>
    <p:sldId id="281" r:id="rId62"/>
    <p:sldId id="283" r:id="rId63"/>
    <p:sldId id="285" r:id="rId64"/>
    <p:sldId id="287" r:id="rId65"/>
    <p:sldId id="289" r:id="rId66"/>
    <p:sldId id="291" r:id="rId67"/>
    <p:sldId id="293" r:id="rId68"/>
    <p:sldId id="295" r:id="rId69"/>
    <p:sldId id="297" r:id="rId70"/>
    <p:sldId id="298" r:id="rId71"/>
    <p:sldId id="299" r:id="rId72"/>
    <p:sldId id="300" r:id="rId73"/>
    <p:sldId id="301" r:id="rId74"/>
    <p:sldId id="302" r:id="rId75"/>
    <p:sldId id="303" r:id="rId76"/>
    <p:sldId id="304" r:id="rId77"/>
    <p:sldId id="305" r:id="rId78"/>
    <p:sldId id="306" r:id="rId79"/>
    <p:sldId id="307" r:id="rId80"/>
    <p:sldId id="308" r:id="rId81"/>
    <p:sldId id="309" r:id="rId82"/>
    <p:sldId id="310" r:id="rId83"/>
    <p:sldId id="311" r:id="rId84"/>
    <p:sldId id="313" r:id="rId85"/>
  </p:sldIdLst>
  <p:sldSz cx="9144000" cy="6858000" type="screen4x3"/>
  <p:notesSz cx="6858000" cy="9144000"/>
  <p:defaultText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22" autoAdjust="0"/>
  </p:normalViewPr>
  <p:slideViewPr>
    <p:cSldViewPr>
      <p:cViewPr varScale="1">
        <p:scale>
          <a:sx n="68" d="100"/>
          <a:sy n="68" d="100"/>
        </p:scale>
        <p:origin x="144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D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7393F1-D124-48ED-8D99-ABF1C2DEDACE}" type="datetimeFigureOut">
              <a:rPr lang="es-DO" smtClean="0"/>
              <a:t>31/08/2019</a:t>
            </a:fld>
            <a:endParaRPr lang="es-D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D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D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BCAFC5-9B3E-4ECC-9E6C-77BEEE413AB1}" type="slidenum">
              <a:rPr lang="es-DO" smtClean="0"/>
              <a:t>‹Nº›</a:t>
            </a:fld>
            <a:endParaRPr lang="es-DO"/>
          </a:p>
        </p:txBody>
      </p:sp>
    </p:spTree>
    <p:extLst>
      <p:ext uri="{BB962C8B-B14F-4D97-AF65-F5344CB8AC3E}">
        <p14:creationId xmlns:p14="http://schemas.microsoft.com/office/powerpoint/2010/main" val="1253404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Marcador de imagen de diapositiva 1">
            <a:extLst>
              <a:ext uri="{FF2B5EF4-FFF2-40B4-BE49-F238E27FC236}">
                <a16:creationId xmlns:a16="http://schemas.microsoft.com/office/drawing/2014/main" id="{785072F7-630B-45D9-BF7D-27176C10B8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Marcador de notas 2">
            <a:extLst>
              <a:ext uri="{FF2B5EF4-FFF2-40B4-BE49-F238E27FC236}">
                <a16:creationId xmlns:a16="http://schemas.microsoft.com/office/drawing/2014/main" id="{04470C0A-0B24-4CB9-92E0-BA2CFB0E2C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DO" altLang="es-DO"/>
          </a:p>
        </p:txBody>
      </p:sp>
      <p:sp>
        <p:nvSpPr>
          <p:cNvPr id="53252" name="Marcador de número de diapositiva 3">
            <a:extLst>
              <a:ext uri="{FF2B5EF4-FFF2-40B4-BE49-F238E27FC236}">
                <a16:creationId xmlns:a16="http://schemas.microsoft.com/office/drawing/2014/main" id="{83532325-096F-4B7B-BC5E-0C44BD9C55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Times New Roman" panose="02020603050405020304" pitchFamily="18" charset="0"/>
                <a:ea typeface="MS PGothic" panose="020B0600070205080204" pitchFamily="34" charset="-128"/>
              </a:defRPr>
            </a:lvl1pPr>
            <a:lvl2pPr marL="742950" indent="-285750">
              <a:defRPr sz="2800" b="1">
                <a:solidFill>
                  <a:schemeClr val="tx1"/>
                </a:solidFill>
                <a:latin typeface="Times New Roman" panose="02020603050405020304" pitchFamily="18" charset="0"/>
                <a:ea typeface="MS PGothic" panose="020B0600070205080204" pitchFamily="34" charset="-128"/>
              </a:defRPr>
            </a:lvl2pPr>
            <a:lvl3pPr marL="1143000" indent="-228600">
              <a:defRPr sz="2800" b="1">
                <a:solidFill>
                  <a:schemeClr val="tx1"/>
                </a:solidFill>
                <a:latin typeface="Times New Roman" panose="02020603050405020304" pitchFamily="18" charset="0"/>
                <a:ea typeface="MS PGothic" panose="020B0600070205080204" pitchFamily="34" charset="-128"/>
              </a:defRPr>
            </a:lvl3pPr>
            <a:lvl4pPr marL="1600200" indent="-228600">
              <a:defRPr sz="2800" b="1">
                <a:solidFill>
                  <a:schemeClr val="tx1"/>
                </a:solidFill>
                <a:latin typeface="Times New Roman" panose="02020603050405020304" pitchFamily="18" charset="0"/>
                <a:ea typeface="MS PGothic" panose="020B0600070205080204" pitchFamily="34" charset="-128"/>
              </a:defRPr>
            </a:lvl4pPr>
            <a:lvl5pPr marL="2057400" indent="-228600">
              <a:defRPr sz="28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9pPr>
          </a:lstStyle>
          <a:p>
            <a:fld id="{450DCF69-BADF-48E8-A3DF-BB66180FA85F}" type="slidenum">
              <a:rPr lang="es-DO" altLang="es-DO" sz="1200" smtClean="0"/>
              <a:pPr/>
              <a:t>46</a:t>
            </a:fld>
            <a:endParaRPr lang="es-DO" altLang="es-DO"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1"/>
      </p:bgRef>
    </p:bg>
    <p:spTree>
      <p:nvGrpSpPr>
        <p:cNvPr id="1" name=""/>
        <p:cNvGrpSpPr/>
        <p:nvPr/>
      </p:nvGrpSpPr>
      <p:grpSpPr>
        <a:xfrm>
          <a:off x="0" y="0"/>
          <a:ext cx="0" cy="0"/>
          <a:chOff x="0" y="0"/>
          <a:chExt cx="0" cy="0"/>
        </a:xfrm>
      </p:grpSpPr>
      <p:sp>
        <p:nvSpPr>
          <p:cNvPr id="8" name="7 Título"/>
          <p:cNvSpPr>
            <a:spLocks noGrp="1"/>
          </p:cNvSpPr>
          <p:nvPr>
            <p:ph type="ctrTitle"/>
          </p:nvPr>
        </p:nvSpPr>
        <p:spPr>
          <a:xfrm>
            <a:off x="2286000" y="3124200"/>
            <a:ext cx="6172200" cy="1894362"/>
          </a:xfrm>
        </p:spPr>
        <p:txBody>
          <a:bodyPr/>
          <a:lstStyle>
            <a:lvl1pPr>
              <a:defRPr b="1"/>
            </a:lvl1pPr>
          </a:lstStyle>
          <a:p>
            <a:r>
              <a:rPr kumimoji="0" lang="es-ES"/>
              <a:t>Haga clic para modificar el estilo de título del patrón</a:t>
            </a:r>
            <a:endParaRPr kumimoji="0" lang="en-US"/>
          </a:p>
        </p:txBody>
      </p:sp>
      <p:sp>
        <p:nvSpPr>
          <p:cNvPr id="9" name="8 Subtítulo"/>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28" name="27 Marcador de fecha"/>
          <p:cNvSpPr>
            <a:spLocks noGrp="1"/>
          </p:cNvSpPr>
          <p:nvPr>
            <p:ph type="dt" sz="half" idx="10"/>
          </p:nvPr>
        </p:nvSpPr>
        <p:spPr bwMode="auto">
          <a:xfrm rot="5400000">
            <a:off x="7764621" y="1174097"/>
            <a:ext cx="2286000" cy="381000"/>
          </a:xfrm>
        </p:spPr>
        <p:txBody>
          <a:bodyPr/>
          <a:lstStyle/>
          <a:p>
            <a:fld id="{B5F96036-19A7-49D0-B799-6DA50CF452E5}" type="datetimeFigureOut">
              <a:rPr lang="es-DO" smtClean="0"/>
              <a:t>31/08/2019</a:t>
            </a:fld>
            <a:endParaRPr lang="es-DO"/>
          </a:p>
        </p:txBody>
      </p:sp>
      <p:sp>
        <p:nvSpPr>
          <p:cNvPr id="17" name="16 Marcador de pie de página"/>
          <p:cNvSpPr>
            <a:spLocks noGrp="1"/>
          </p:cNvSpPr>
          <p:nvPr>
            <p:ph type="ftr" sz="quarter" idx="11"/>
          </p:nvPr>
        </p:nvSpPr>
        <p:spPr bwMode="auto">
          <a:xfrm rot="5400000">
            <a:off x="7077269" y="4181669"/>
            <a:ext cx="3657600" cy="384048"/>
          </a:xfrm>
        </p:spPr>
        <p:txBody>
          <a:bodyPr/>
          <a:lstStyle/>
          <a:p>
            <a:endParaRPr lang="es-DO"/>
          </a:p>
        </p:txBody>
      </p:sp>
      <p:sp>
        <p:nvSpPr>
          <p:cNvPr id="10" name="9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Conector recto"/>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Elipse"/>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Elipse"/>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Marcador de número de diapositiva"/>
          <p:cNvSpPr>
            <a:spLocks noGrp="1"/>
          </p:cNvSpPr>
          <p:nvPr>
            <p:ph type="sldNum" sz="quarter" idx="12"/>
          </p:nvPr>
        </p:nvSpPr>
        <p:spPr bwMode="auto">
          <a:xfrm>
            <a:off x="1325544" y="4928702"/>
            <a:ext cx="609600" cy="517524"/>
          </a:xfrm>
        </p:spPr>
        <p:txBody>
          <a:bodyPr/>
          <a:lstStyle/>
          <a:p>
            <a:fld id="{CC948BC2-47EA-45D0-A8C8-80F65192F336}" type="slidenum">
              <a:rPr lang="es-DO" smtClean="0"/>
              <a:t>‹Nº›</a:t>
            </a:fld>
            <a:endParaRPr lang="es-DO"/>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B5F96036-19A7-49D0-B799-6DA50CF452E5}" type="datetimeFigureOut">
              <a:rPr lang="es-DO" smtClean="0"/>
              <a:t>31/08/2019</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CC948BC2-47EA-45D0-A8C8-80F65192F336}" type="slidenum">
              <a:rPr lang="es-DO" smtClean="0"/>
              <a:t>‹Nº›</a:t>
            </a:fld>
            <a:endParaRPr lang="es-D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1676400" cy="5851525"/>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B5F96036-19A7-49D0-B799-6DA50CF452E5}" type="datetimeFigureOut">
              <a:rPr lang="es-DO" smtClean="0"/>
              <a:t>31/08/2019</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CC948BC2-47EA-45D0-A8C8-80F65192F336}" type="slidenum">
              <a:rPr lang="es-DO" smtClean="0"/>
              <a:t>‹Nº›</a:t>
            </a:fld>
            <a:endParaRPr lang="es-D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8" name="7 Marcador de contenido"/>
          <p:cNvSpPr>
            <a:spLocks noGrp="1"/>
          </p:cNvSpPr>
          <p:nvPr>
            <p:ph sz="quarter" idx="1"/>
          </p:nvPr>
        </p:nvSpPr>
        <p:spPr>
          <a:xfrm>
            <a:off x="457200" y="1600200"/>
            <a:ext cx="7467600" cy="4873752"/>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4"/>
          </p:nvPr>
        </p:nvSpPr>
        <p:spPr/>
        <p:txBody>
          <a:bodyPr rtlCol="0"/>
          <a:lstStyle/>
          <a:p>
            <a:fld id="{B5F96036-19A7-49D0-B799-6DA50CF452E5}" type="datetimeFigureOut">
              <a:rPr lang="es-DO" smtClean="0"/>
              <a:t>31/08/2019</a:t>
            </a:fld>
            <a:endParaRPr lang="es-DO"/>
          </a:p>
        </p:txBody>
      </p:sp>
      <p:sp>
        <p:nvSpPr>
          <p:cNvPr id="9" name="8 Marcador de número de diapositiva"/>
          <p:cNvSpPr>
            <a:spLocks noGrp="1"/>
          </p:cNvSpPr>
          <p:nvPr>
            <p:ph type="sldNum" sz="quarter" idx="15"/>
          </p:nvPr>
        </p:nvSpPr>
        <p:spPr/>
        <p:txBody>
          <a:bodyPr rtlCol="0"/>
          <a:lstStyle/>
          <a:p>
            <a:fld id="{CC948BC2-47EA-45D0-A8C8-80F65192F336}" type="slidenum">
              <a:rPr lang="es-DO" smtClean="0"/>
              <a:t>‹Nº›</a:t>
            </a:fld>
            <a:endParaRPr lang="es-DO"/>
          </a:p>
        </p:txBody>
      </p:sp>
      <p:sp>
        <p:nvSpPr>
          <p:cNvPr id="10" name="9 Marcador de pie de página"/>
          <p:cNvSpPr>
            <a:spLocks noGrp="1"/>
          </p:cNvSpPr>
          <p:nvPr>
            <p:ph type="ftr" sz="quarter" idx="16"/>
          </p:nvPr>
        </p:nvSpPr>
        <p:spPr/>
        <p:txBody>
          <a:bodyPr rtlCol="0"/>
          <a:lstStyle/>
          <a:p>
            <a:endParaRPr lang="es-D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286000" y="2895600"/>
            <a:ext cx="6172200" cy="2053590"/>
          </a:xfrm>
        </p:spPr>
        <p:txBody>
          <a:bodyPr/>
          <a:lstStyle>
            <a:lvl1pPr algn="l">
              <a:buNone/>
              <a:defRPr sz="3000" b="1" cap="small" baseline="0"/>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bwMode="auto">
          <a:xfrm rot="5400000">
            <a:off x="7763256" y="1170432"/>
            <a:ext cx="2286000" cy="381000"/>
          </a:xfrm>
        </p:spPr>
        <p:txBody>
          <a:bodyPr/>
          <a:lstStyle/>
          <a:p>
            <a:fld id="{B5F96036-19A7-49D0-B799-6DA50CF452E5}" type="datetimeFigureOut">
              <a:rPr lang="es-DO" smtClean="0"/>
              <a:t>31/08/2019</a:t>
            </a:fld>
            <a:endParaRPr lang="es-DO"/>
          </a:p>
        </p:txBody>
      </p:sp>
      <p:sp>
        <p:nvSpPr>
          <p:cNvPr id="5" name="4 Marcador de pie de página"/>
          <p:cNvSpPr>
            <a:spLocks noGrp="1"/>
          </p:cNvSpPr>
          <p:nvPr>
            <p:ph type="ftr" sz="quarter" idx="11"/>
          </p:nvPr>
        </p:nvSpPr>
        <p:spPr bwMode="auto">
          <a:xfrm rot="5400000">
            <a:off x="7077456" y="4178808"/>
            <a:ext cx="3657600" cy="384048"/>
          </a:xfrm>
        </p:spPr>
        <p:txBody>
          <a:bodyPr/>
          <a:lstStyle/>
          <a:p>
            <a:endParaRPr lang="es-DO"/>
          </a:p>
        </p:txBody>
      </p:sp>
      <p:sp>
        <p:nvSpPr>
          <p:cNvPr id="9" name="8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Elipse"/>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Elipse"/>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Elipse"/>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Conector recto"/>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número de diapositiva"/>
          <p:cNvSpPr>
            <a:spLocks noGrp="1"/>
          </p:cNvSpPr>
          <p:nvPr>
            <p:ph type="sldNum" sz="quarter" idx="12"/>
          </p:nvPr>
        </p:nvSpPr>
        <p:spPr bwMode="auto">
          <a:xfrm>
            <a:off x="1340616" y="4928702"/>
            <a:ext cx="609600" cy="517524"/>
          </a:xfrm>
        </p:spPr>
        <p:txBody>
          <a:bodyPr/>
          <a:lstStyle/>
          <a:p>
            <a:fld id="{CC948BC2-47EA-45D0-A8C8-80F65192F336}" type="slidenum">
              <a:rPr lang="es-DO" smtClean="0"/>
              <a:t>‹Nº›</a:t>
            </a:fld>
            <a:endParaRPr lang="es-DO"/>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5" name="4 Marcador de fecha"/>
          <p:cNvSpPr>
            <a:spLocks noGrp="1"/>
          </p:cNvSpPr>
          <p:nvPr>
            <p:ph type="dt" sz="half" idx="10"/>
          </p:nvPr>
        </p:nvSpPr>
        <p:spPr/>
        <p:txBody>
          <a:bodyPr/>
          <a:lstStyle/>
          <a:p>
            <a:fld id="{B5F96036-19A7-49D0-B799-6DA50CF452E5}" type="datetimeFigureOut">
              <a:rPr lang="es-DO" smtClean="0"/>
              <a:t>31/08/2019</a:t>
            </a:fld>
            <a:endParaRPr lang="es-DO"/>
          </a:p>
        </p:txBody>
      </p:sp>
      <p:sp>
        <p:nvSpPr>
          <p:cNvPr id="6" name="5 Marcador de pie de página"/>
          <p:cNvSpPr>
            <a:spLocks noGrp="1"/>
          </p:cNvSpPr>
          <p:nvPr>
            <p:ph type="ftr" sz="quarter" idx="11"/>
          </p:nvPr>
        </p:nvSpPr>
        <p:spPr/>
        <p:txBody>
          <a:bodyPr/>
          <a:lstStyle/>
          <a:p>
            <a:endParaRPr lang="es-DO"/>
          </a:p>
        </p:txBody>
      </p:sp>
      <p:sp>
        <p:nvSpPr>
          <p:cNvPr id="7" name="6 Marcador de número de diapositiva"/>
          <p:cNvSpPr>
            <a:spLocks noGrp="1"/>
          </p:cNvSpPr>
          <p:nvPr>
            <p:ph type="sldNum" sz="quarter" idx="12"/>
          </p:nvPr>
        </p:nvSpPr>
        <p:spPr/>
        <p:txBody>
          <a:bodyPr/>
          <a:lstStyle/>
          <a:p>
            <a:fld id="{CC948BC2-47EA-45D0-A8C8-80F65192F336}" type="slidenum">
              <a:rPr lang="es-DO" smtClean="0"/>
              <a:t>‹Nº›</a:t>
            </a:fld>
            <a:endParaRPr lang="es-DO"/>
          </a:p>
        </p:txBody>
      </p:sp>
      <p:sp>
        <p:nvSpPr>
          <p:cNvPr id="9" name="8 Marcador de contenido"/>
          <p:cNvSpPr>
            <a:spLocks noGrp="1"/>
          </p:cNvSpPr>
          <p:nvPr>
            <p:ph sz="quarter" idx="1"/>
          </p:nvPr>
        </p:nvSpPr>
        <p:spPr>
          <a:xfrm>
            <a:off x="457200" y="1600200"/>
            <a:ext cx="3657600" cy="45720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1" name="10 Marcador de contenido"/>
          <p:cNvSpPr>
            <a:spLocks noGrp="1"/>
          </p:cNvSpPr>
          <p:nvPr>
            <p:ph sz="quarter" idx="2"/>
          </p:nvPr>
        </p:nvSpPr>
        <p:spPr>
          <a:xfrm>
            <a:off x="4270248" y="1600200"/>
            <a:ext cx="3657600" cy="45720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7543800" cy="1143000"/>
          </a:xfrm>
        </p:spPr>
        <p:txBody>
          <a:bodyPr anchor="b"/>
          <a:lstStyle>
            <a:lvl1pPr>
              <a:defRPr/>
            </a:lvl1pPr>
          </a:lstStyle>
          <a:p>
            <a:r>
              <a:rPr kumimoji="0" lang="es-ES"/>
              <a:t>Haga clic para modificar el estilo de título del patrón</a:t>
            </a:r>
            <a:endParaRPr kumimoji="0" lang="en-US"/>
          </a:p>
        </p:txBody>
      </p:sp>
      <p:sp>
        <p:nvSpPr>
          <p:cNvPr id="7" name="6 Marcador de fecha"/>
          <p:cNvSpPr>
            <a:spLocks noGrp="1"/>
          </p:cNvSpPr>
          <p:nvPr>
            <p:ph type="dt" sz="half" idx="10"/>
          </p:nvPr>
        </p:nvSpPr>
        <p:spPr/>
        <p:txBody>
          <a:bodyPr/>
          <a:lstStyle/>
          <a:p>
            <a:fld id="{B5F96036-19A7-49D0-B799-6DA50CF452E5}" type="datetimeFigureOut">
              <a:rPr lang="es-DO" smtClean="0"/>
              <a:t>31/08/2019</a:t>
            </a:fld>
            <a:endParaRPr lang="es-DO"/>
          </a:p>
        </p:txBody>
      </p:sp>
      <p:sp>
        <p:nvSpPr>
          <p:cNvPr id="8" name="7 Marcador de pie de página"/>
          <p:cNvSpPr>
            <a:spLocks noGrp="1"/>
          </p:cNvSpPr>
          <p:nvPr>
            <p:ph type="ftr" sz="quarter" idx="11"/>
          </p:nvPr>
        </p:nvSpPr>
        <p:spPr/>
        <p:txBody>
          <a:bodyPr/>
          <a:lstStyle/>
          <a:p>
            <a:endParaRPr lang="es-DO"/>
          </a:p>
        </p:txBody>
      </p:sp>
      <p:sp>
        <p:nvSpPr>
          <p:cNvPr id="9" name="8 Marcador de número de diapositiva"/>
          <p:cNvSpPr>
            <a:spLocks noGrp="1"/>
          </p:cNvSpPr>
          <p:nvPr>
            <p:ph type="sldNum" sz="quarter" idx="12"/>
          </p:nvPr>
        </p:nvSpPr>
        <p:spPr/>
        <p:txBody>
          <a:bodyPr/>
          <a:lstStyle/>
          <a:p>
            <a:fld id="{CC948BC2-47EA-45D0-A8C8-80F65192F336}" type="slidenum">
              <a:rPr lang="es-DO" smtClean="0"/>
              <a:t>‹Nº›</a:t>
            </a:fld>
            <a:endParaRPr lang="es-DO"/>
          </a:p>
        </p:txBody>
      </p:sp>
      <p:sp>
        <p:nvSpPr>
          <p:cNvPr id="11" name="10 Marcador de contenido"/>
          <p:cNvSpPr>
            <a:spLocks noGrp="1"/>
          </p:cNvSpPr>
          <p:nvPr>
            <p:ph sz="quarter" idx="2"/>
          </p:nvPr>
        </p:nvSpPr>
        <p:spPr>
          <a:xfrm>
            <a:off x="457200" y="2362200"/>
            <a:ext cx="3657600" cy="38862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3" name="12 Marcador de contenido"/>
          <p:cNvSpPr>
            <a:spLocks noGrp="1"/>
          </p:cNvSpPr>
          <p:nvPr>
            <p:ph sz="quarter" idx="4"/>
          </p:nvPr>
        </p:nvSpPr>
        <p:spPr>
          <a:xfrm>
            <a:off x="4371975" y="2362200"/>
            <a:ext cx="3657600" cy="38862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2" name="11 Marcador de texto"/>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a:t>Haga clic para modificar el estilo de texto del patrón</a:t>
            </a:r>
          </a:p>
        </p:txBody>
      </p:sp>
      <p:sp>
        <p:nvSpPr>
          <p:cNvPr id="14" name="13 Marcador de texto"/>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a:t>Haga clic para modificar el estilo de texto del patrón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6" name="5 Marcador de fecha"/>
          <p:cNvSpPr>
            <a:spLocks noGrp="1"/>
          </p:cNvSpPr>
          <p:nvPr>
            <p:ph type="dt" sz="half" idx="10"/>
          </p:nvPr>
        </p:nvSpPr>
        <p:spPr/>
        <p:txBody>
          <a:bodyPr rtlCol="0"/>
          <a:lstStyle/>
          <a:p>
            <a:fld id="{B5F96036-19A7-49D0-B799-6DA50CF452E5}" type="datetimeFigureOut">
              <a:rPr lang="es-DO" smtClean="0"/>
              <a:t>31/08/2019</a:t>
            </a:fld>
            <a:endParaRPr lang="es-DO"/>
          </a:p>
        </p:txBody>
      </p:sp>
      <p:sp>
        <p:nvSpPr>
          <p:cNvPr id="7" name="6 Marcador de número de diapositiva"/>
          <p:cNvSpPr>
            <a:spLocks noGrp="1"/>
          </p:cNvSpPr>
          <p:nvPr>
            <p:ph type="sldNum" sz="quarter" idx="11"/>
          </p:nvPr>
        </p:nvSpPr>
        <p:spPr/>
        <p:txBody>
          <a:bodyPr rtlCol="0"/>
          <a:lstStyle/>
          <a:p>
            <a:fld id="{CC948BC2-47EA-45D0-A8C8-80F65192F336}" type="slidenum">
              <a:rPr lang="es-DO" smtClean="0"/>
              <a:t>‹Nº›</a:t>
            </a:fld>
            <a:endParaRPr lang="es-DO"/>
          </a:p>
        </p:txBody>
      </p:sp>
      <p:sp>
        <p:nvSpPr>
          <p:cNvPr id="8" name="7 Marcador de pie de página"/>
          <p:cNvSpPr>
            <a:spLocks noGrp="1"/>
          </p:cNvSpPr>
          <p:nvPr>
            <p:ph type="ftr" sz="quarter" idx="12"/>
          </p:nvPr>
        </p:nvSpPr>
        <p:spPr/>
        <p:txBody>
          <a:bodyPr rtlCol="0"/>
          <a:lstStyle/>
          <a:p>
            <a:endParaRPr lang="es-D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5F96036-19A7-49D0-B799-6DA50CF452E5}" type="datetimeFigureOut">
              <a:rPr lang="es-DO" smtClean="0"/>
              <a:t>31/08/2019</a:t>
            </a:fld>
            <a:endParaRPr lang="es-DO"/>
          </a:p>
        </p:txBody>
      </p:sp>
      <p:sp>
        <p:nvSpPr>
          <p:cNvPr id="3" name="2 Marcador de pie de página"/>
          <p:cNvSpPr>
            <a:spLocks noGrp="1"/>
          </p:cNvSpPr>
          <p:nvPr>
            <p:ph type="ftr" sz="quarter" idx="11"/>
          </p:nvPr>
        </p:nvSpPr>
        <p:spPr/>
        <p:txBody>
          <a:bodyPr/>
          <a:lstStyle/>
          <a:p>
            <a:endParaRPr lang="es-DO"/>
          </a:p>
        </p:txBody>
      </p:sp>
      <p:sp>
        <p:nvSpPr>
          <p:cNvPr id="4" name="3 Marcador de número de diapositiva"/>
          <p:cNvSpPr>
            <a:spLocks noGrp="1"/>
          </p:cNvSpPr>
          <p:nvPr>
            <p:ph type="sldNum" sz="quarter" idx="12"/>
          </p:nvPr>
        </p:nvSpPr>
        <p:spPr/>
        <p:txBody>
          <a:bodyPr/>
          <a:lstStyle/>
          <a:p>
            <a:fld id="{CC948BC2-47EA-45D0-A8C8-80F65192F336}" type="slidenum">
              <a:rPr lang="es-DO" smtClean="0"/>
              <a:t>‹Nº›</a:t>
            </a:fld>
            <a:endParaRPr lang="es-D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1"/>
      </p:bgRef>
    </p:bg>
    <p:spTree>
      <p:nvGrpSpPr>
        <p:cNvPr id="1" name=""/>
        <p:cNvGrpSpPr/>
        <p:nvPr/>
      </p:nvGrpSpPr>
      <p:grpSpPr>
        <a:xfrm>
          <a:off x="0" y="0"/>
          <a:ext cx="0" cy="0"/>
          <a:chOff x="0" y="0"/>
          <a:chExt cx="0" cy="0"/>
        </a:xfrm>
      </p:grpSpPr>
      <p:sp>
        <p:nvSpPr>
          <p:cNvPr id="10" name="9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Título"/>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s-ES"/>
              <a:t>Haga clic para modificar el estilo de texto del patrón</a:t>
            </a:r>
          </a:p>
        </p:txBody>
      </p:sp>
      <p:sp>
        <p:nvSpPr>
          <p:cNvPr id="8" name="7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Marcador de contenido"/>
          <p:cNvSpPr>
            <a:spLocks noGrp="1"/>
          </p:cNvSpPr>
          <p:nvPr>
            <p:ph sz="quarter" idx="1"/>
          </p:nvPr>
        </p:nvSpPr>
        <p:spPr>
          <a:xfrm>
            <a:off x="304800" y="274320"/>
            <a:ext cx="5638800" cy="6327648"/>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21" name="20 Marcador de fecha"/>
          <p:cNvSpPr>
            <a:spLocks noGrp="1"/>
          </p:cNvSpPr>
          <p:nvPr>
            <p:ph type="dt" sz="half" idx="14"/>
          </p:nvPr>
        </p:nvSpPr>
        <p:spPr/>
        <p:txBody>
          <a:bodyPr rtlCol="0"/>
          <a:lstStyle/>
          <a:p>
            <a:fld id="{B5F96036-19A7-49D0-B799-6DA50CF452E5}" type="datetimeFigureOut">
              <a:rPr lang="es-DO" smtClean="0"/>
              <a:t>31/08/2019</a:t>
            </a:fld>
            <a:endParaRPr lang="es-DO"/>
          </a:p>
        </p:txBody>
      </p:sp>
      <p:sp>
        <p:nvSpPr>
          <p:cNvPr id="22" name="21 Marcador de número de diapositiva"/>
          <p:cNvSpPr>
            <a:spLocks noGrp="1"/>
          </p:cNvSpPr>
          <p:nvPr>
            <p:ph type="sldNum" sz="quarter" idx="15"/>
          </p:nvPr>
        </p:nvSpPr>
        <p:spPr/>
        <p:txBody>
          <a:bodyPr rtlCol="0"/>
          <a:lstStyle/>
          <a:p>
            <a:fld id="{CC948BC2-47EA-45D0-A8C8-80F65192F336}" type="slidenum">
              <a:rPr lang="es-DO" smtClean="0"/>
              <a:t>‹Nº›</a:t>
            </a:fld>
            <a:endParaRPr lang="es-DO"/>
          </a:p>
        </p:txBody>
      </p:sp>
      <p:sp>
        <p:nvSpPr>
          <p:cNvPr id="23" name="22 Marcador de pie de página"/>
          <p:cNvSpPr>
            <a:spLocks noGrp="1"/>
          </p:cNvSpPr>
          <p:nvPr>
            <p:ph type="ftr" sz="quarter" idx="16"/>
          </p:nvPr>
        </p:nvSpPr>
        <p:spPr/>
        <p:txBody>
          <a:bodyPr rtlCol="0"/>
          <a:lstStyle/>
          <a:p>
            <a:endParaRPr lang="es-DO"/>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Conector recto"/>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Título"/>
          <p:cNvSpPr>
            <a:spLocks noGrp="1"/>
          </p:cNvSpPr>
          <p:nvPr>
            <p:ph type="title"/>
          </p:nvPr>
        </p:nvSpPr>
        <p:spPr>
          <a:xfrm rot="5400000">
            <a:off x="3350133" y="3200400"/>
            <a:ext cx="6309360" cy="457200"/>
          </a:xfrm>
        </p:spPr>
        <p:txBody>
          <a:bodyPr anchor="b"/>
          <a:lstStyle>
            <a:lvl1pPr algn="l">
              <a:buNone/>
              <a:defRPr sz="2000" b="1"/>
            </a:lvl1pPr>
          </a:lstStyle>
          <a:p>
            <a:r>
              <a:rPr kumimoji="0" lang="es-ES"/>
              <a:t>Haga clic para modificar el estilo de título del patrón</a:t>
            </a:r>
            <a:endParaRPr kumimoji="0" lang="en-US"/>
          </a:p>
        </p:txBody>
      </p:sp>
      <p:sp>
        <p:nvSpPr>
          <p:cNvPr id="3" name="2 Marcador de posición de imagen"/>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s-ES"/>
              <a:t>Haga clic en el icono para agregar una imagen</a:t>
            </a:r>
            <a:endParaRPr kumimoji="0" lang="en-US" dirty="0"/>
          </a:p>
        </p:txBody>
      </p:sp>
      <p:sp>
        <p:nvSpPr>
          <p:cNvPr id="4" name="3 Marcador de texto"/>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s-ES"/>
              <a:t>Haga clic para modificar el estilo de texto del patrón</a:t>
            </a:r>
          </a:p>
        </p:txBody>
      </p:sp>
      <p:sp>
        <p:nvSpPr>
          <p:cNvPr id="10" name="9 Conector recto"/>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Rectángulo"/>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Marcador de fecha"/>
          <p:cNvSpPr>
            <a:spLocks noGrp="1"/>
          </p:cNvSpPr>
          <p:nvPr>
            <p:ph type="dt" sz="half" idx="10"/>
          </p:nvPr>
        </p:nvSpPr>
        <p:spPr/>
        <p:txBody>
          <a:bodyPr rtlCol="0"/>
          <a:lstStyle/>
          <a:p>
            <a:fld id="{B5F96036-19A7-49D0-B799-6DA50CF452E5}" type="datetimeFigureOut">
              <a:rPr lang="es-DO" smtClean="0"/>
              <a:t>31/08/2019</a:t>
            </a:fld>
            <a:endParaRPr lang="es-DO"/>
          </a:p>
        </p:txBody>
      </p:sp>
      <p:sp>
        <p:nvSpPr>
          <p:cNvPr id="18" name="17 Marcador de número de diapositiva"/>
          <p:cNvSpPr>
            <a:spLocks noGrp="1"/>
          </p:cNvSpPr>
          <p:nvPr>
            <p:ph type="sldNum" sz="quarter" idx="11"/>
          </p:nvPr>
        </p:nvSpPr>
        <p:spPr/>
        <p:txBody>
          <a:bodyPr rtlCol="0"/>
          <a:lstStyle/>
          <a:p>
            <a:fld id="{CC948BC2-47EA-45D0-A8C8-80F65192F336}" type="slidenum">
              <a:rPr lang="es-DO" smtClean="0"/>
              <a:t>‹Nº›</a:t>
            </a:fld>
            <a:endParaRPr lang="es-DO"/>
          </a:p>
        </p:txBody>
      </p:sp>
      <p:sp>
        <p:nvSpPr>
          <p:cNvPr id="21" name="20 Marcador de pie de página"/>
          <p:cNvSpPr>
            <a:spLocks noGrp="1"/>
          </p:cNvSpPr>
          <p:nvPr>
            <p:ph type="ftr" sz="quarter" idx="12"/>
          </p:nvPr>
        </p:nvSpPr>
        <p:spPr/>
        <p:txBody>
          <a:bodyPr rtlCol="0"/>
          <a:lstStyle/>
          <a:p>
            <a:endParaRPr lang="es-D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Marcador de título"/>
          <p:cNvSpPr>
            <a:spLocks noGrp="1"/>
          </p:cNvSpPr>
          <p:nvPr>
            <p:ph type="title"/>
          </p:nvPr>
        </p:nvSpPr>
        <p:spPr>
          <a:xfrm>
            <a:off x="457200" y="274638"/>
            <a:ext cx="7467600" cy="1143000"/>
          </a:xfrm>
          <a:prstGeom prst="rect">
            <a:avLst/>
          </a:prstGeom>
        </p:spPr>
        <p:txBody>
          <a:bodyPr vert="horz" anchor="b">
            <a:normAutofit/>
          </a:bodyPr>
          <a:lstStyle/>
          <a:p>
            <a:r>
              <a:rPr kumimoji="0" lang="es-ES"/>
              <a:t>Haga clic para modificar el estilo de título del patrón</a:t>
            </a:r>
            <a:endParaRPr kumimoji="0" lang="en-US"/>
          </a:p>
        </p:txBody>
      </p:sp>
      <p:sp>
        <p:nvSpPr>
          <p:cNvPr id="13" name="12 Marcador de texto"/>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4" name="13 Marcador de fecha"/>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B5F96036-19A7-49D0-B799-6DA50CF452E5}" type="datetimeFigureOut">
              <a:rPr lang="es-DO" smtClean="0"/>
              <a:t>31/08/2019</a:t>
            </a:fld>
            <a:endParaRPr lang="es-DO"/>
          </a:p>
        </p:txBody>
      </p:sp>
      <p:sp>
        <p:nvSpPr>
          <p:cNvPr id="3" name="2 Marcador de pie de página"/>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s-DO"/>
          </a:p>
        </p:txBody>
      </p:sp>
      <p:sp>
        <p:nvSpPr>
          <p:cNvPr id="7" name="6 Conector recto"/>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Marcador de número de diapositiva"/>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CC948BC2-47EA-45D0-A8C8-80F65192F336}" type="slidenum">
              <a:rPr lang="es-DO" smtClean="0"/>
              <a:t>‹Nº›</a:t>
            </a:fld>
            <a:endParaRPr lang="es-DO"/>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3.emf"/></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biblia.com/bible/nblh/Apoc.%205.13?culture=es"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75BF040-616A-4380-86D4-542F1C1CD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pic>
        <p:nvPicPr>
          <p:cNvPr id="3" name="Imagen 2">
            <a:extLst>
              <a:ext uri="{FF2B5EF4-FFF2-40B4-BE49-F238E27FC236}">
                <a16:creationId xmlns:a16="http://schemas.microsoft.com/office/drawing/2014/main" id="{44D03814-680F-4D2E-BC1A-C9F283904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2766710"/>
            <a:ext cx="3489422" cy="2653739"/>
          </a:xfrm>
          <a:prstGeom prst="rect">
            <a:avLst/>
          </a:prstGeom>
        </p:spPr>
      </p:pic>
      <p:sp>
        <p:nvSpPr>
          <p:cNvPr id="4" name="CuadroTexto 3">
            <a:extLst>
              <a:ext uri="{FF2B5EF4-FFF2-40B4-BE49-F238E27FC236}">
                <a16:creationId xmlns:a16="http://schemas.microsoft.com/office/drawing/2014/main" id="{B7D80E97-F20D-4449-997E-A893E0670B98}"/>
              </a:ext>
            </a:extLst>
          </p:cNvPr>
          <p:cNvSpPr txBox="1"/>
          <p:nvPr/>
        </p:nvSpPr>
        <p:spPr>
          <a:xfrm>
            <a:off x="1511659" y="5420449"/>
            <a:ext cx="6120680" cy="1415772"/>
          </a:xfrm>
          <a:prstGeom prst="rect">
            <a:avLst/>
          </a:prstGeom>
          <a:noFill/>
        </p:spPr>
        <p:txBody>
          <a:bodyPr wrap="square" rtlCol="0">
            <a:spAutoFit/>
          </a:bodyPr>
          <a:lstStyle/>
          <a:p>
            <a:r>
              <a:rPr lang="es-DO" sz="3200" b="1" dirty="0">
                <a:latin typeface="Arial" panose="020B0604020202020204" pitchFamily="34" charset="0"/>
                <a:cs typeface="Arial" panose="020B0604020202020204" pitchFamily="34" charset="0"/>
              </a:rPr>
              <a:t>DIOS BUZCA UNA MUJER</a:t>
            </a:r>
          </a:p>
          <a:p>
            <a:r>
              <a:rPr lang="es-DO" b="1" dirty="0">
                <a:latin typeface="Arial" panose="020B0604020202020204" pitchFamily="34" charset="0"/>
                <a:cs typeface="Arial" panose="020B0604020202020204" pitchFamily="34" charset="0"/>
              </a:rPr>
              <a:t>Pr. Joel Fernández</a:t>
            </a:r>
          </a:p>
          <a:p>
            <a:r>
              <a:rPr lang="es-DO" b="1" dirty="0">
                <a:latin typeface="Arial" panose="020B0604020202020204" pitchFamily="34" charset="0"/>
                <a:cs typeface="Arial" panose="020B0604020202020204" pitchFamily="34" charset="0"/>
              </a:rPr>
              <a:t>Dir. Ministerios personales</a:t>
            </a:r>
          </a:p>
          <a:p>
            <a:r>
              <a:rPr lang="es-DO" b="1" dirty="0">
                <a:latin typeface="Arial" panose="020B0604020202020204" pitchFamily="34" charset="0"/>
                <a:cs typeface="Arial" panose="020B0604020202020204" pitchFamily="34" charset="0"/>
              </a:rPr>
              <a:t>Unión Dominicana</a:t>
            </a:r>
          </a:p>
        </p:txBody>
      </p:sp>
    </p:spTree>
    <p:extLst>
      <p:ext uri="{BB962C8B-B14F-4D97-AF65-F5344CB8AC3E}">
        <p14:creationId xmlns:p14="http://schemas.microsoft.com/office/powerpoint/2010/main" val="340890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9A390A4-2C6D-4D41-A7BD-3A08AB569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2510650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1A297B7-8EC5-4716-988E-994060803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4688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3084E3F-0F44-448B-8638-AB9FDB0F6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8190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78DCC38-547F-49F2-8277-E8549F472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2604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C93D0AB-7E3D-4EAD-BA95-FA2A68993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3894433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DD18B96-4137-432A-9DD4-5A1EABCD92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4072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438738-1951-44D2-B56D-4E9D136B7E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81"/>
            <a:ext cx="9144000" cy="6861381"/>
          </a:xfrm>
          <a:prstGeom prst="rect">
            <a:avLst/>
          </a:prstGeom>
        </p:spPr>
      </p:pic>
    </p:spTree>
    <p:extLst>
      <p:ext uri="{BB962C8B-B14F-4D97-AF65-F5344CB8AC3E}">
        <p14:creationId xmlns:p14="http://schemas.microsoft.com/office/powerpoint/2010/main" val="3101046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6DC509F-66A4-41C6-8252-D9A06231AB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581"/>
            <a:ext cx="9144000" cy="6908581"/>
          </a:xfrm>
          <a:prstGeom prst="rect">
            <a:avLst/>
          </a:prstGeom>
        </p:spPr>
      </p:pic>
      <p:sp>
        <p:nvSpPr>
          <p:cNvPr id="3" name="CuadroTexto 2">
            <a:extLst>
              <a:ext uri="{FF2B5EF4-FFF2-40B4-BE49-F238E27FC236}">
                <a16:creationId xmlns:a16="http://schemas.microsoft.com/office/drawing/2014/main" id="{1F22E37B-E44F-41C1-B00A-06E2CBEDF718}"/>
              </a:ext>
            </a:extLst>
          </p:cNvPr>
          <p:cNvSpPr txBox="1"/>
          <p:nvPr/>
        </p:nvSpPr>
        <p:spPr>
          <a:xfrm>
            <a:off x="4211960" y="476672"/>
            <a:ext cx="4752528" cy="1384995"/>
          </a:xfrm>
          <a:prstGeom prst="rect">
            <a:avLst/>
          </a:prstGeom>
          <a:solidFill>
            <a:srgbClr val="FFFF00"/>
          </a:solidFill>
        </p:spPr>
        <p:txBody>
          <a:bodyPr wrap="square" rtlCol="0">
            <a:spAutoFit/>
          </a:bodyPr>
          <a:lstStyle/>
          <a:p>
            <a:r>
              <a:rPr lang="es-DO" sz="2800" b="1" dirty="0">
                <a:latin typeface="Arial" panose="020B0604020202020204" pitchFamily="34" charset="0"/>
                <a:cs typeface="Arial" panose="020B0604020202020204" pitchFamily="34" charset="0"/>
              </a:rPr>
              <a:t>Entonces la mujer dejó su cántaro, fue a la ciudad y dijo a los hombres. </a:t>
            </a:r>
            <a:r>
              <a:rPr lang="es-DO" sz="1600" b="1" dirty="0">
                <a:latin typeface="Arial" panose="020B0604020202020204" pitchFamily="34" charset="0"/>
                <a:cs typeface="Arial" panose="020B0604020202020204" pitchFamily="34" charset="0"/>
              </a:rPr>
              <a:t>(</a:t>
            </a:r>
            <a:r>
              <a:rPr lang="es-DO" sz="1600" b="1" dirty="0" err="1">
                <a:latin typeface="Arial" panose="020B0604020202020204" pitchFamily="34" charset="0"/>
                <a:cs typeface="Arial" panose="020B0604020202020204" pitchFamily="34" charset="0"/>
              </a:rPr>
              <a:t>Hch</a:t>
            </a:r>
            <a:r>
              <a:rPr lang="es-DO" sz="1600" b="1" dirty="0">
                <a:latin typeface="Arial" panose="020B0604020202020204" pitchFamily="34" charset="0"/>
                <a:cs typeface="Arial" panose="020B0604020202020204" pitchFamily="34" charset="0"/>
              </a:rPr>
              <a:t>. 4: 28). </a:t>
            </a:r>
            <a:endParaRPr lang="es-DO" sz="2800" b="1" dirty="0">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FA8B6E15-6819-4D22-AFD3-2FC028B7388C}"/>
              </a:ext>
            </a:extLst>
          </p:cNvPr>
          <p:cNvSpPr txBox="1"/>
          <p:nvPr/>
        </p:nvSpPr>
        <p:spPr>
          <a:xfrm>
            <a:off x="179512" y="5085184"/>
            <a:ext cx="5904656" cy="1384995"/>
          </a:xfrm>
          <a:prstGeom prst="rect">
            <a:avLst/>
          </a:prstGeom>
          <a:solidFill>
            <a:srgbClr val="FFC000"/>
          </a:solidFill>
        </p:spPr>
        <p:txBody>
          <a:bodyPr wrap="square" rtlCol="0">
            <a:spAutoFit/>
          </a:bodyPr>
          <a:lstStyle/>
          <a:p>
            <a:r>
              <a:rPr lang="es-DO" sz="2800" b="1" dirty="0"/>
              <a:t>Venid, ved a un hombre que me ha dicho cuanto he hecho. No será este el Cristo? V.29</a:t>
            </a:r>
            <a:r>
              <a:rPr lang="es-DO" b="1" dirty="0"/>
              <a:t>.</a:t>
            </a:r>
          </a:p>
        </p:txBody>
      </p:sp>
    </p:spTree>
    <p:extLst>
      <p:ext uri="{BB962C8B-B14F-4D97-AF65-F5344CB8AC3E}">
        <p14:creationId xmlns:p14="http://schemas.microsoft.com/office/powerpoint/2010/main" val="2970935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48C8A56-9675-4537-9E96-25D81F4F1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a:extLst>
              <a:ext uri="{FF2B5EF4-FFF2-40B4-BE49-F238E27FC236}">
                <a16:creationId xmlns:a16="http://schemas.microsoft.com/office/drawing/2014/main" id="{92C26AB1-551D-4DEE-A1DA-A753E8B51F30}"/>
              </a:ext>
            </a:extLst>
          </p:cNvPr>
          <p:cNvSpPr/>
          <p:nvPr/>
        </p:nvSpPr>
        <p:spPr>
          <a:xfrm>
            <a:off x="179512" y="476672"/>
            <a:ext cx="8784976" cy="3224985"/>
          </a:xfrm>
          <a:prstGeom prst="rect">
            <a:avLst/>
          </a:prstGeom>
          <a:solidFill>
            <a:schemeClr val="accent2">
              <a:lumMod val="20000"/>
              <a:lumOff val="80000"/>
            </a:schemeClr>
          </a:solidFill>
          <a:ln>
            <a:solidFill>
              <a:srgbClr val="002060"/>
            </a:solidFill>
          </a:ln>
          <a:scene3d>
            <a:camera prst="orthographicFront"/>
            <a:lightRig rig="threePt" dir="t"/>
          </a:scene3d>
          <a:sp3d>
            <a:bevelT prst="convex"/>
          </a:sp3d>
        </p:spPr>
        <p:txBody>
          <a:bodyPr wrap="square">
            <a:spAutoFit/>
          </a:bodyPr>
          <a:lstStyle/>
          <a:p>
            <a:pPr lvl="0">
              <a:lnSpc>
                <a:spcPct val="107000"/>
              </a:lnSpc>
              <a:spcAft>
                <a:spcPts val="800"/>
              </a:spcAft>
            </a:pPr>
            <a:r>
              <a:rPr lang="es-DO" sz="2400" dirty="0">
                <a:latin typeface="Arial" panose="020B0604020202020204" pitchFamily="34" charset="0"/>
                <a:ea typeface="Calibri" panose="020F0502020204030204" pitchFamily="34" charset="0"/>
                <a:cs typeface="Arial" panose="020B0604020202020204" pitchFamily="34" charset="0"/>
              </a:rPr>
              <a:t>Ella creyó en el profeta, en el Cristo e inmediatamente fue a dar las buenas noticias a sus hermanos en Samaria. ¡Así mismo debe ser la actitud de todo creyente, de todo aquel que tiene un encuentro con Jesús, todo aquel que ha alcanza  recibir el agua de vida, debe ir y proclamar a Aquel que es la fuente de vida, el agua de vida, debe salir a anunciar las buenas nuevas de que Jesús es la fuente de vida, de que Jesús vive y que pronto volverá!</a:t>
            </a:r>
            <a:endParaRPr lang="es-DO" sz="36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58516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2C105C3-7232-4903-831D-A8654AA70A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CuadroTexto 1">
            <a:extLst>
              <a:ext uri="{FF2B5EF4-FFF2-40B4-BE49-F238E27FC236}">
                <a16:creationId xmlns:a16="http://schemas.microsoft.com/office/drawing/2014/main" id="{385A879E-459C-407B-8FFC-A7C4F0C7C540}"/>
              </a:ext>
            </a:extLst>
          </p:cNvPr>
          <p:cNvSpPr txBox="1"/>
          <p:nvPr/>
        </p:nvSpPr>
        <p:spPr>
          <a:xfrm>
            <a:off x="251520" y="4869160"/>
            <a:ext cx="8640960" cy="1631216"/>
          </a:xfrm>
          <a:prstGeom prst="rect">
            <a:avLst/>
          </a:prstGeom>
          <a:solidFill>
            <a:srgbClr val="FFFF00"/>
          </a:solidFill>
        </p:spPr>
        <p:txBody>
          <a:bodyPr wrap="square" rtlCol="0">
            <a:spAutoFit/>
          </a:bodyPr>
          <a:lstStyle/>
          <a:p>
            <a:r>
              <a:rPr lang="en-US" sz="3600" dirty="0" err="1"/>
              <a:t>Esto</a:t>
            </a:r>
            <a:r>
              <a:rPr lang="en-US" sz="3600" dirty="0"/>
              <a:t> </a:t>
            </a:r>
            <a:r>
              <a:rPr lang="en-US" sz="3600" dirty="0" err="1"/>
              <a:t>quiere</a:t>
            </a:r>
            <a:r>
              <a:rPr lang="en-US" sz="3600" dirty="0"/>
              <a:t> </a:t>
            </a:r>
            <a:r>
              <a:rPr lang="en-US" sz="3600" dirty="0" err="1"/>
              <a:t>decir</a:t>
            </a:r>
            <a:r>
              <a:rPr lang="en-US" sz="3600" dirty="0"/>
              <a:t>, que la </a:t>
            </a:r>
            <a:r>
              <a:rPr lang="en-US" sz="3600" dirty="0" err="1"/>
              <a:t>evangelización</a:t>
            </a:r>
            <a:r>
              <a:rPr lang="en-US" sz="3600" dirty="0"/>
              <a:t> es una </a:t>
            </a:r>
            <a:r>
              <a:rPr lang="en-US" sz="3600" dirty="0" err="1"/>
              <a:t>experiencia</a:t>
            </a:r>
            <a:r>
              <a:rPr lang="en-US" sz="3600" dirty="0"/>
              <a:t> que </a:t>
            </a:r>
            <a:r>
              <a:rPr lang="en-US" sz="3600" dirty="0" err="1"/>
              <a:t>contar</a:t>
            </a:r>
            <a:r>
              <a:rPr lang="en-US" sz="3600" dirty="0"/>
              <a:t>. </a:t>
            </a:r>
            <a:r>
              <a:rPr lang="en-US" sz="2800" dirty="0"/>
              <a:t>(Guillermo Cook).</a:t>
            </a:r>
            <a:endParaRPr lang="es-DO" sz="3600" dirty="0"/>
          </a:p>
        </p:txBody>
      </p:sp>
    </p:spTree>
    <p:extLst>
      <p:ext uri="{BB962C8B-B14F-4D97-AF65-F5344CB8AC3E}">
        <p14:creationId xmlns:p14="http://schemas.microsoft.com/office/powerpoint/2010/main" val="2135895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21EAE0A-5D38-443F-8BBB-9507E3F1B635}"/>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80414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1215405-5BFD-444D-8D1A-6673AFB5A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392"/>
            <a:ext cx="9252520" cy="6957392"/>
          </a:xfrm>
          <a:prstGeom prst="rect">
            <a:avLst/>
          </a:prstGeom>
        </p:spPr>
      </p:pic>
      <p:sp>
        <p:nvSpPr>
          <p:cNvPr id="6" name="CuadroTexto 5">
            <a:extLst>
              <a:ext uri="{FF2B5EF4-FFF2-40B4-BE49-F238E27FC236}">
                <a16:creationId xmlns:a16="http://schemas.microsoft.com/office/drawing/2014/main" id="{25E05141-983B-4CA5-87FF-4C1A35F61D8D}"/>
              </a:ext>
            </a:extLst>
          </p:cNvPr>
          <p:cNvSpPr txBox="1"/>
          <p:nvPr/>
        </p:nvSpPr>
        <p:spPr>
          <a:xfrm>
            <a:off x="5940152" y="332656"/>
            <a:ext cx="2376264" cy="1862048"/>
          </a:xfrm>
          <a:prstGeom prst="rect">
            <a:avLst/>
          </a:prstGeom>
          <a:noFill/>
        </p:spPr>
        <p:txBody>
          <a:bodyPr wrap="square" rtlCol="0">
            <a:spAutoFit/>
          </a:bodyPr>
          <a:lstStyle/>
          <a:p>
            <a:r>
              <a:rPr lang="es-DO" sz="11500" dirty="0">
                <a:solidFill>
                  <a:srgbClr val="FF0000"/>
                </a:solidFill>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1493188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BBE4BD6-B21B-4AD7-8BDA-3540D9153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CuadroTexto 5">
            <a:extLst>
              <a:ext uri="{FF2B5EF4-FFF2-40B4-BE49-F238E27FC236}">
                <a16:creationId xmlns:a16="http://schemas.microsoft.com/office/drawing/2014/main" id="{31A71592-D111-45E7-A733-7E014A3BCC12}"/>
              </a:ext>
            </a:extLst>
          </p:cNvPr>
          <p:cNvSpPr txBox="1"/>
          <p:nvPr/>
        </p:nvSpPr>
        <p:spPr>
          <a:xfrm>
            <a:off x="395536" y="332656"/>
            <a:ext cx="8496944" cy="1754326"/>
          </a:xfrm>
          <a:prstGeom prst="rect">
            <a:avLst/>
          </a:prstGeom>
          <a:solidFill>
            <a:schemeClr val="bg2"/>
          </a:solidFill>
          <a:ln w="57150">
            <a:solidFill>
              <a:schemeClr val="tx1"/>
            </a:solidFill>
          </a:ln>
        </p:spPr>
        <p:txBody>
          <a:bodyPr wrap="square" rtlCol="0">
            <a:spAutoFit/>
          </a:bodyPr>
          <a:lstStyle/>
          <a:p>
            <a:r>
              <a:rPr lang="es-DO" sz="3600" dirty="0">
                <a:latin typeface="Arial" panose="020B0604020202020204" pitchFamily="34" charset="0"/>
                <a:cs typeface="Arial" panose="020B0604020202020204" pitchFamily="34" charset="0"/>
              </a:rPr>
              <a:t>“ Si les asigna una tarea importante a una mujer, tenlo por seguro que la realizará” </a:t>
            </a:r>
            <a:r>
              <a:rPr lang="es-DO" sz="2800" dirty="0"/>
              <a:t>(Paul Cohecho).</a:t>
            </a:r>
            <a:endParaRPr lang="es-DO" dirty="0"/>
          </a:p>
        </p:txBody>
      </p:sp>
      <p:sp>
        <p:nvSpPr>
          <p:cNvPr id="4" name="Elipse 3">
            <a:extLst>
              <a:ext uri="{FF2B5EF4-FFF2-40B4-BE49-F238E27FC236}">
                <a16:creationId xmlns:a16="http://schemas.microsoft.com/office/drawing/2014/main" id="{9D5EB447-BBA6-4FD6-B4CB-7576E3047A19}"/>
              </a:ext>
            </a:extLst>
          </p:cNvPr>
          <p:cNvSpPr/>
          <p:nvPr/>
        </p:nvSpPr>
        <p:spPr>
          <a:xfrm>
            <a:off x="611560" y="2852936"/>
            <a:ext cx="1296144"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6600" b="1" dirty="0">
                <a:solidFill>
                  <a:schemeClr val="tx1"/>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400952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7DE040E-EDDF-42C4-B6E0-F24510324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CuadroTexto 1">
            <a:extLst>
              <a:ext uri="{FF2B5EF4-FFF2-40B4-BE49-F238E27FC236}">
                <a16:creationId xmlns:a16="http://schemas.microsoft.com/office/drawing/2014/main" id="{00A3C63A-F09D-4788-9745-5DAB66350528}"/>
              </a:ext>
            </a:extLst>
          </p:cNvPr>
          <p:cNvSpPr txBox="1"/>
          <p:nvPr/>
        </p:nvSpPr>
        <p:spPr>
          <a:xfrm>
            <a:off x="251520" y="332656"/>
            <a:ext cx="8640960" cy="1446550"/>
          </a:xfrm>
          <a:prstGeom prst="rect">
            <a:avLst/>
          </a:prstGeom>
          <a:solidFill>
            <a:srgbClr val="FFFF00"/>
          </a:solidFill>
          <a:ln w="57150">
            <a:solidFill>
              <a:schemeClr val="tx1"/>
            </a:solidFill>
          </a:ln>
        </p:spPr>
        <p:txBody>
          <a:bodyPr wrap="square" rtlCol="0">
            <a:spAutoFit/>
          </a:bodyPr>
          <a:lstStyle/>
          <a:p>
            <a:r>
              <a:rPr lang="en-US" sz="3200" b="1" dirty="0">
                <a:latin typeface="Arial" panose="020B0604020202020204" pitchFamily="34" charset="0"/>
                <a:cs typeface="Arial" panose="020B0604020202020204" pitchFamily="34" charset="0"/>
              </a:rPr>
              <a:t>“Una </a:t>
            </a:r>
            <a:r>
              <a:rPr lang="en-US" sz="3200" b="1" dirty="0" err="1">
                <a:latin typeface="Arial" panose="020B0604020202020204" pitchFamily="34" charset="0"/>
                <a:cs typeface="Arial" panose="020B0604020202020204" pitchFamily="34" charset="0"/>
              </a:rPr>
              <a:t>mujer</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llena</a:t>
            </a:r>
            <a:r>
              <a:rPr lang="en-US" sz="3200" b="1" dirty="0">
                <a:latin typeface="Arial" panose="020B0604020202020204" pitchFamily="34" charset="0"/>
                <a:cs typeface="Arial" panose="020B0604020202020204" pitchFamily="34" charset="0"/>
              </a:rPr>
              <a:t> del </a:t>
            </a:r>
            <a:r>
              <a:rPr lang="en-US" sz="3200" b="1" dirty="0" err="1">
                <a:latin typeface="Arial" panose="020B0604020202020204" pitchFamily="34" charset="0"/>
                <a:cs typeface="Arial" panose="020B0604020202020204" pitchFamily="34" charset="0"/>
              </a:rPr>
              <a:t>Espíritu</a:t>
            </a:r>
            <a:r>
              <a:rPr lang="en-US" sz="3200" b="1" dirty="0">
                <a:latin typeface="Arial" panose="020B0604020202020204" pitchFamily="34" charset="0"/>
                <a:cs typeface="Arial" panose="020B0604020202020204" pitchFamily="34" charset="0"/>
              </a:rPr>
              <a:t> Santo es un arma ponderosa </a:t>
            </a:r>
            <a:r>
              <a:rPr lang="en-US" sz="3200" b="1" dirty="0" err="1">
                <a:latin typeface="Arial" panose="020B0604020202020204" pitchFamily="34" charset="0"/>
                <a:cs typeface="Arial" panose="020B0604020202020204" pitchFamily="34" charset="0"/>
              </a:rPr>
              <a:t>en</a:t>
            </a:r>
            <a:r>
              <a:rPr lang="en-US" sz="3200" b="1" dirty="0">
                <a:latin typeface="Arial" panose="020B0604020202020204" pitchFamily="34" charset="0"/>
                <a:cs typeface="Arial" panose="020B0604020202020204" pitchFamily="34" charset="0"/>
              </a:rPr>
              <a:t> las manos de Dios” </a:t>
            </a:r>
            <a:r>
              <a:rPr lang="en-US" sz="2400" b="1" dirty="0">
                <a:latin typeface="Arial" panose="020B0604020202020204" pitchFamily="34" charset="0"/>
                <a:cs typeface="Arial" panose="020B0604020202020204" pitchFamily="34" charset="0"/>
              </a:rPr>
              <a:t>(John Mason, Sin límites, p. 40).</a:t>
            </a:r>
            <a:endParaRPr lang="es-DO" sz="3200" b="1" dirty="0">
              <a:latin typeface="Arial" panose="020B0604020202020204" pitchFamily="34" charset="0"/>
              <a:cs typeface="Arial" panose="020B0604020202020204" pitchFamily="34" charset="0"/>
            </a:endParaRPr>
          </a:p>
        </p:txBody>
      </p:sp>
      <p:sp>
        <p:nvSpPr>
          <p:cNvPr id="3" name="Elipse 2">
            <a:extLst>
              <a:ext uri="{FF2B5EF4-FFF2-40B4-BE49-F238E27FC236}">
                <a16:creationId xmlns:a16="http://schemas.microsoft.com/office/drawing/2014/main" id="{56031C9C-22A6-4BD4-9884-CDF270AFC9F8}"/>
              </a:ext>
            </a:extLst>
          </p:cNvPr>
          <p:cNvSpPr/>
          <p:nvPr/>
        </p:nvSpPr>
        <p:spPr>
          <a:xfrm>
            <a:off x="251520" y="2276872"/>
            <a:ext cx="1296144"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5400" dirty="0">
                <a:solidFill>
                  <a:schemeClr val="tx1"/>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2944747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D68E782-B9B2-48D1-80E2-B0E1D810AE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a:extLst>
              <a:ext uri="{FF2B5EF4-FFF2-40B4-BE49-F238E27FC236}">
                <a16:creationId xmlns:a16="http://schemas.microsoft.com/office/drawing/2014/main" id="{7A8AD466-0DC2-49C7-82BE-BE0B088CD493}"/>
              </a:ext>
            </a:extLst>
          </p:cNvPr>
          <p:cNvSpPr/>
          <p:nvPr/>
        </p:nvSpPr>
        <p:spPr>
          <a:xfrm>
            <a:off x="233772" y="764704"/>
            <a:ext cx="8676456" cy="1569660"/>
          </a:xfrm>
          <a:prstGeom prst="rect">
            <a:avLst/>
          </a:prstGeom>
          <a:solidFill>
            <a:srgbClr val="FFFF00"/>
          </a:solidFill>
          <a:ln w="57150">
            <a:solidFill>
              <a:schemeClr val="tx1"/>
            </a:solidFill>
          </a:ln>
        </p:spPr>
        <p:txBody>
          <a:bodyPr wrap="square">
            <a:spAutoFit/>
          </a:bodyPr>
          <a:lstStyle/>
          <a:p>
            <a:r>
              <a:rPr lang="en-US" sz="3600" b="1" dirty="0">
                <a:latin typeface="Arial" panose="020B0604020202020204" pitchFamily="34" charset="0"/>
                <a:cs typeface="Arial" panose="020B0604020202020204" pitchFamily="34" charset="0"/>
              </a:rPr>
              <a:t>“</a:t>
            </a:r>
            <a:r>
              <a:rPr lang="es-DO" sz="3600" b="1" dirty="0">
                <a:latin typeface="Arial" panose="020B0604020202020204" pitchFamily="34" charset="0"/>
                <a:cs typeface="Arial" panose="020B0604020202020204" pitchFamily="34" charset="0"/>
              </a:rPr>
              <a:t>Si quieres cambiar las cosas de como están, asigna esa tarea a una mujer” </a:t>
            </a:r>
            <a:r>
              <a:rPr lang="es-DO" b="1" dirty="0">
                <a:latin typeface="Helvetica Neue"/>
              </a:rPr>
              <a:t>(</a:t>
            </a:r>
            <a:r>
              <a:rPr lang="es-DO" sz="2400" b="1" dirty="0">
                <a:latin typeface="Helvetica Neue"/>
              </a:rPr>
              <a:t>Karla </a:t>
            </a:r>
            <a:r>
              <a:rPr lang="es-DO" sz="2400" b="1" dirty="0" err="1">
                <a:latin typeface="Helvetica Neue"/>
              </a:rPr>
              <a:t>Mafer</a:t>
            </a:r>
            <a:r>
              <a:rPr lang="es-DO" sz="2400" b="1" dirty="0">
                <a:latin typeface="Helvetica Neue"/>
              </a:rPr>
              <a:t>).</a:t>
            </a:r>
            <a:endParaRPr lang="es-DO" dirty="0"/>
          </a:p>
        </p:txBody>
      </p:sp>
      <p:sp>
        <p:nvSpPr>
          <p:cNvPr id="3" name="Elipse 2">
            <a:extLst>
              <a:ext uri="{FF2B5EF4-FFF2-40B4-BE49-F238E27FC236}">
                <a16:creationId xmlns:a16="http://schemas.microsoft.com/office/drawing/2014/main" id="{97CCD4AA-CDB5-49C0-BB40-B90BE0004AAC}"/>
              </a:ext>
            </a:extLst>
          </p:cNvPr>
          <p:cNvSpPr/>
          <p:nvPr/>
        </p:nvSpPr>
        <p:spPr>
          <a:xfrm>
            <a:off x="395536" y="2636912"/>
            <a:ext cx="1296144"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4800" dirty="0">
                <a:solidFill>
                  <a:schemeClr val="tx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671241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E2FF954-9900-434C-AEA7-7526F1748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7374" cy="6895753"/>
          </a:xfrm>
          <a:prstGeom prst="rect">
            <a:avLst/>
          </a:prstGeom>
        </p:spPr>
      </p:pic>
      <p:sp>
        <p:nvSpPr>
          <p:cNvPr id="6" name="Rectángulo 5">
            <a:extLst>
              <a:ext uri="{FF2B5EF4-FFF2-40B4-BE49-F238E27FC236}">
                <a16:creationId xmlns:a16="http://schemas.microsoft.com/office/drawing/2014/main" id="{77963C0B-65DE-4D68-89CC-4DFF1513D7FE}"/>
              </a:ext>
            </a:extLst>
          </p:cNvPr>
          <p:cNvSpPr/>
          <p:nvPr/>
        </p:nvSpPr>
        <p:spPr>
          <a:xfrm>
            <a:off x="443227" y="404664"/>
            <a:ext cx="8280920" cy="1569660"/>
          </a:xfrm>
          <a:prstGeom prst="rect">
            <a:avLst/>
          </a:prstGeom>
          <a:ln w="57150">
            <a:solidFill>
              <a:srgbClr val="FFFF00"/>
            </a:solidFill>
          </a:ln>
        </p:spPr>
        <p:txBody>
          <a:bodyPr wrap="square">
            <a:spAutoFit/>
          </a:bodyPr>
          <a:lstStyle/>
          <a:p>
            <a:pPr lvl="0"/>
            <a:r>
              <a:rPr lang="es-DO" sz="3200" b="1" dirty="0">
                <a:solidFill>
                  <a:schemeClr val="bg1"/>
                </a:solidFill>
                <a:latin typeface="Arial" panose="020B0604020202020204" pitchFamily="34" charset="0"/>
                <a:cs typeface="Arial" panose="020B0604020202020204" pitchFamily="34" charset="0"/>
              </a:rPr>
              <a:t>“No tengo miedo a las tormentas porque estoy segura de quien va conmigo  navegando en mi barco” </a:t>
            </a:r>
            <a:r>
              <a:rPr lang="es-DO" sz="2400" b="1" dirty="0">
                <a:solidFill>
                  <a:schemeClr val="bg1"/>
                </a:solidFill>
                <a:latin typeface="Arial" panose="020B0604020202020204" pitchFamily="34" charset="0"/>
                <a:cs typeface="Arial" panose="020B0604020202020204" pitchFamily="34" charset="0"/>
              </a:rPr>
              <a:t>Louisa May </a:t>
            </a:r>
            <a:r>
              <a:rPr lang="es-DO" sz="2400" b="1" dirty="0" err="1">
                <a:solidFill>
                  <a:schemeClr val="bg1"/>
                </a:solidFill>
                <a:latin typeface="Arial" panose="020B0604020202020204" pitchFamily="34" charset="0"/>
                <a:cs typeface="Arial" panose="020B0604020202020204" pitchFamily="34" charset="0"/>
              </a:rPr>
              <a:t>Alcott</a:t>
            </a:r>
            <a:r>
              <a:rPr lang="es-DO" sz="2400" b="1" dirty="0">
                <a:solidFill>
                  <a:schemeClr val="bg1"/>
                </a:solidFill>
                <a:latin typeface="Arial" panose="020B0604020202020204" pitchFamily="34" charset="0"/>
                <a:cs typeface="Arial" panose="020B0604020202020204" pitchFamily="34" charset="0"/>
              </a:rPr>
              <a:t>,</a:t>
            </a:r>
            <a:endParaRPr lang="es-DO" sz="3200" dirty="0">
              <a:solidFill>
                <a:schemeClr val="bg1"/>
              </a:solidFill>
              <a:latin typeface="Arial" panose="020B0604020202020204" pitchFamily="34" charset="0"/>
              <a:cs typeface="Arial" panose="020B0604020202020204" pitchFamily="34" charset="0"/>
            </a:endParaRPr>
          </a:p>
        </p:txBody>
      </p:sp>
      <p:sp>
        <p:nvSpPr>
          <p:cNvPr id="2" name="Elipse 1">
            <a:extLst>
              <a:ext uri="{FF2B5EF4-FFF2-40B4-BE49-F238E27FC236}">
                <a16:creationId xmlns:a16="http://schemas.microsoft.com/office/drawing/2014/main" id="{57D82714-66B8-41FE-B42D-F56E7DD9D6E5}"/>
              </a:ext>
            </a:extLst>
          </p:cNvPr>
          <p:cNvSpPr/>
          <p:nvPr/>
        </p:nvSpPr>
        <p:spPr>
          <a:xfrm>
            <a:off x="443227" y="2636912"/>
            <a:ext cx="1464477"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6600" dirty="0">
                <a:solidFill>
                  <a:schemeClr val="tx1"/>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2107361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E89F418-02AB-4824-8FDF-216FEEC6F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7" y="0"/>
            <a:ext cx="9121493" cy="6858000"/>
          </a:xfrm>
          <a:prstGeom prst="rect">
            <a:avLst/>
          </a:prstGeom>
        </p:spPr>
      </p:pic>
      <p:sp>
        <p:nvSpPr>
          <p:cNvPr id="6" name="Rectángulo 5">
            <a:extLst>
              <a:ext uri="{FF2B5EF4-FFF2-40B4-BE49-F238E27FC236}">
                <a16:creationId xmlns:a16="http://schemas.microsoft.com/office/drawing/2014/main" id="{550AAB17-E280-449B-A7EF-1ADBBEEC944A}"/>
              </a:ext>
            </a:extLst>
          </p:cNvPr>
          <p:cNvSpPr/>
          <p:nvPr/>
        </p:nvSpPr>
        <p:spPr>
          <a:xfrm>
            <a:off x="4067944" y="332656"/>
            <a:ext cx="4968552" cy="2862322"/>
          </a:xfrm>
          <a:prstGeom prst="rect">
            <a:avLst/>
          </a:prstGeom>
          <a:solidFill>
            <a:schemeClr val="tx1"/>
          </a:solidFill>
        </p:spPr>
        <p:txBody>
          <a:bodyPr wrap="square">
            <a:spAutoFit/>
          </a:bodyPr>
          <a:lstStyle/>
          <a:p>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Cuando</a:t>
            </a:r>
            <a:r>
              <a:rPr lang="en-US" sz="3600" dirty="0">
                <a:solidFill>
                  <a:srgbClr val="FFFF00"/>
                </a:solidFill>
                <a:latin typeface="Arial" panose="020B0604020202020204" pitchFamily="34" charset="0"/>
                <a:cs typeface="Arial" panose="020B0604020202020204" pitchFamily="34" charset="0"/>
              </a:rPr>
              <a:t> una </a:t>
            </a:r>
            <a:r>
              <a:rPr lang="en-US" sz="3600" dirty="0" err="1">
                <a:solidFill>
                  <a:srgbClr val="FFFF00"/>
                </a:solidFill>
                <a:latin typeface="Arial" panose="020B0604020202020204" pitchFamily="34" charset="0"/>
                <a:cs typeface="Arial" panose="020B0604020202020204" pitchFamily="34" charset="0"/>
              </a:rPr>
              <a:t>mujer</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dobla</a:t>
            </a:r>
            <a:r>
              <a:rPr lang="en-US" sz="3600" dirty="0">
                <a:solidFill>
                  <a:srgbClr val="FFFF00"/>
                </a:solidFill>
                <a:latin typeface="Arial" panose="020B0604020202020204" pitchFamily="34" charset="0"/>
                <a:cs typeface="Arial" panose="020B0604020202020204" pitchFamily="34" charset="0"/>
              </a:rPr>
              <a:t> sus </a:t>
            </a:r>
            <a:r>
              <a:rPr lang="en-US" sz="3600" dirty="0" err="1">
                <a:solidFill>
                  <a:srgbClr val="FFFF00"/>
                </a:solidFill>
                <a:latin typeface="Arial" panose="020B0604020202020204" pitchFamily="34" charset="0"/>
                <a:cs typeface="Arial" panose="020B0604020202020204" pitchFamily="34" charset="0"/>
              </a:rPr>
              <a:t>rodillas</a:t>
            </a:r>
            <a:r>
              <a:rPr lang="en-US" sz="3600" dirty="0">
                <a:solidFill>
                  <a:srgbClr val="FFFF00"/>
                </a:solidFill>
                <a:latin typeface="Arial" panose="020B0604020202020204" pitchFamily="34" charset="0"/>
                <a:cs typeface="Arial" panose="020B0604020202020204" pitchFamily="34" charset="0"/>
              </a:rPr>
              <a:t> ante Dios, el diablo </a:t>
            </a:r>
            <a:r>
              <a:rPr lang="en-US" sz="3600" dirty="0" err="1">
                <a:solidFill>
                  <a:srgbClr val="FFFF00"/>
                </a:solidFill>
                <a:latin typeface="Arial" panose="020B0604020202020204" pitchFamily="34" charset="0"/>
                <a:cs typeface="Arial" panose="020B0604020202020204" pitchFamily="34" charset="0"/>
              </a:rPr>
              <a:t>organiza</a:t>
            </a:r>
            <a:r>
              <a:rPr lang="en-US" sz="3600" dirty="0">
                <a:solidFill>
                  <a:srgbClr val="FFFF00"/>
                </a:solidFill>
                <a:latin typeface="Arial" panose="020B0604020202020204" pitchFamily="34" charset="0"/>
                <a:cs typeface="Arial" panose="020B0604020202020204" pitchFamily="34" charset="0"/>
              </a:rPr>
              <a:t> un </a:t>
            </a:r>
            <a:r>
              <a:rPr lang="en-US" sz="3600" dirty="0" err="1">
                <a:solidFill>
                  <a:srgbClr val="FFFF00"/>
                </a:solidFill>
                <a:latin typeface="Arial" panose="020B0604020202020204" pitchFamily="34" charset="0"/>
                <a:cs typeface="Arial" panose="020B0604020202020204" pitchFamily="34" charset="0"/>
              </a:rPr>
              <a:t>marathón</a:t>
            </a:r>
            <a:r>
              <a:rPr lang="en-US" sz="3600" dirty="0">
                <a:solidFill>
                  <a:srgbClr val="FFFF00"/>
                </a:solidFill>
                <a:latin typeface="Arial" panose="020B0604020202020204" pitchFamily="34" charset="0"/>
                <a:cs typeface="Arial" panose="020B0604020202020204" pitchFamily="34" charset="0"/>
              </a:rPr>
              <a:t> de </a:t>
            </a:r>
            <a:r>
              <a:rPr lang="en-US" sz="3600" dirty="0" err="1">
                <a:solidFill>
                  <a:srgbClr val="FFFF00"/>
                </a:solidFill>
                <a:latin typeface="Arial" panose="020B0604020202020204" pitchFamily="34" charset="0"/>
                <a:cs typeface="Arial" panose="020B0604020202020204" pitchFamily="34" charset="0"/>
              </a:rPr>
              <a:t>velocidad</a:t>
            </a:r>
            <a:r>
              <a:rPr lang="en-US" sz="3600" dirty="0">
                <a:solidFill>
                  <a:srgbClr val="FFFF00"/>
                </a:solidFill>
                <a:latin typeface="Arial" panose="020B0604020202020204" pitchFamily="34" charset="0"/>
                <a:cs typeface="Arial" panose="020B0604020202020204" pitchFamily="34" charset="0"/>
              </a:rPr>
              <a:t>” </a:t>
            </a:r>
            <a:r>
              <a:rPr lang="en-US" sz="2400" dirty="0">
                <a:solidFill>
                  <a:schemeClr val="bg1"/>
                </a:solidFill>
              </a:rPr>
              <a:t>((María </a:t>
            </a:r>
            <a:r>
              <a:rPr lang="en-US" sz="2400" dirty="0" err="1">
                <a:solidFill>
                  <a:schemeClr val="bg1"/>
                </a:solidFill>
              </a:rPr>
              <a:t>Scook</a:t>
            </a:r>
            <a:r>
              <a:rPr lang="en-US" sz="2400" dirty="0">
                <a:solidFill>
                  <a:schemeClr val="bg1"/>
                </a:solidFill>
              </a:rPr>
              <a:t>).</a:t>
            </a:r>
            <a:r>
              <a:rPr lang="en-US" sz="2400" dirty="0"/>
              <a:t>.).</a:t>
            </a:r>
            <a:endParaRPr lang="es-DO" dirty="0"/>
          </a:p>
        </p:txBody>
      </p:sp>
      <p:sp>
        <p:nvSpPr>
          <p:cNvPr id="2" name="Elipse 1">
            <a:extLst>
              <a:ext uri="{FF2B5EF4-FFF2-40B4-BE49-F238E27FC236}">
                <a16:creationId xmlns:a16="http://schemas.microsoft.com/office/drawing/2014/main" id="{1D3A4302-9D43-4E6C-BFE2-34CD4E3A88D3}"/>
              </a:ext>
            </a:extLst>
          </p:cNvPr>
          <p:cNvSpPr/>
          <p:nvPr/>
        </p:nvSpPr>
        <p:spPr>
          <a:xfrm>
            <a:off x="7380312" y="3933056"/>
            <a:ext cx="144016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6000" dirty="0">
                <a:solidFill>
                  <a:schemeClr val="tx1"/>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4093494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3681F5B-F372-4E95-9415-44C96B2B5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Elipse 1">
            <a:extLst>
              <a:ext uri="{FF2B5EF4-FFF2-40B4-BE49-F238E27FC236}">
                <a16:creationId xmlns:a16="http://schemas.microsoft.com/office/drawing/2014/main" id="{8D483575-8CEA-42D3-AE0D-9E009763758E}"/>
              </a:ext>
            </a:extLst>
          </p:cNvPr>
          <p:cNvSpPr/>
          <p:nvPr/>
        </p:nvSpPr>
        <p:spPr>
          <a:xfrm>
            <a:off x="6876256" y="260648"/>
            <a:ext cx="1944216"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7200" dirty="0">
                <a:solidFill>
                  <a:schemeClr val="tx1"/>
                </a:solidFill>
                <a:latin typeface="Arial" panose="020B0604020202020204" pitchFamily="34" charset="0"/>
                <a:cs typeface="Arial" panose="020B0604020202020204" pitchFamily="34" charset="0"/>
              </a:rPr>
              <a:t>6</a:t>
            </a:r>
          </a:p>
        </p:txBody>
      </p:sp>
      <p:sp>
        <p:nvSpPr>
          <p:cNvPr id="3" name="CuadroTexto 2">
            <a:extLst>
              <a:ext uri="{FF2B5EF4-FFF2-40B4-BE49-F238E27FC236}">
                <a16:creationId xmlns:a16="http://schemas.microsoft.com/office/drawing/2014/main" id="{0C8072CD-A1B9-4D2C-82B3-DDD4202CEC1C}"/>
              </a:ext>
            </a:extLst>
          </p:cNvPr>
          <p:cNvSpPr txBox="1"/>
          <p:nvPr/>
        </p:nvSpPr>
        <p:spPr>
          <a:xfrm>
            <a:off x="323528" y="3212976"/>
            <a:ext cx="4457353" cy="3108543"/>
          </a:xfrm>
          <a:prstGeom prst="rect">
            <a:avLst/>
          </a:prstGeom>
          <a:noFill/>
        </p:spPr>
        <p:txBody>
          <a:bodyPr wrap="square" rtlCol="0">
            <a:spAutoFit/>
          </a:bodyPr>
          <a:lstStyle/>
          <a:p>
            <a:r>
              <a:rPr lang="es-DO" sz="2800" b="1" dirty="0">
                <a:solidFill>
                  <a:schemeClr val="bg1"/>
                </a:solidFill>
                <a:latin typeface="Arial" panose="020B0604020202020204" pitchFamily="34" charset="0"/>
                <a:cs typeface="Arial" panose="020B0604020202020204" pitchFamily="34" charset="0"/>
              </a:rPr>
              <a:t>“ Fue una mujer la primera en llegar al sepulcro y saber que Cristo había resucitado. Ella salió corriendo a proclamar las buenas nuevas de gran gozo”.</a:t>
            </a:r>
            <a:r>
              <a:rPr lang="es-DO" sz="2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33719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66AC757-E120-4CC0-9AA7-41E2A1334F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87729" cy="6858000"/>
          </a:xfrm>
          <a:prstGeom prst="rect">
            <a:avLst/>
          </a:prstGeom>
        </p:spPr>
      </p:pic>
      <p:sp>
        <p:nvSpPr>
          <p:cNvPr id="6" name="CuadroTexto 5">
            <a:extLst>
              <a:ext uri="{FF2B5EF4-FFF2-40B4-BE49-F238E27FC236}">
                <a16:creationId xmlns:a16="http://schemas.microsoft.com/office/drawing/2014/main" id="{B2F41D44-7560-4E55-8FBB-6A68E470F5D4}"/>
              </a:ext>
            </a:extLst>
          </p:cNvPr>
          <p:cNvSpPr txBox="1"/>
          <p:nvPr/>
        </p:nvSpPr>
        <p:spPr>
          <a:xfrm>
            <a:off x="4932039" y="260648"/>
            <a:ext cx="3960441" cy="2985433"/>
          </a:xfrm>
          <a:prstGeom prst="rect">
            <a:avLst/>
          </a:prstGeom>
          <a:noFill/>
          <a:ln w="38100">
            <a:solidFill>
              <a:srgbClr val="FFFF00"/>
            </a:solidFill>
          </a:ln>
          <a:scene3d>
            <a:camera prst="perspectiveFront"/>
            <a:lightRig rig="threePt" dir="t"/>
          </a:scene3d>
        </p:spPr>
        <p:txBody>
          <a:bodyPr wrap="square" rtlCol="0">
            <a:spAutoFit/>
          </a:bodyPr>
          <a:lstStyle/>
          <a:p>
            <a:r>
              <a:rPr lang="es-DO" sz="2800" b="1" dirty="0">
                <a:latin typeface="Arial" panose="020B0604020202020204" pitchFamily="34" charset="0"/>
                <a:cs typeface="Arial" panose="020B0604020202020204" pitchFamily="34" charset="0"/>
              </a:rPr>
              <a:t>“Dios depositó todos sus ahorros en una mujer. Cuando decidió retirarlo lo hizo para salvar </a:t>
            </a:r>
            <a:r>
              <a:rPr lang="es-DO" sz="2800" b="1">
                <a:latin typeface="Arial" panose="020B0604020202020204" pitchFamily="34" charset="0"/>
                <a:cs typeface="Arial" panose="020B0604020202020204" pitchFamily="34" charset="0"/>
              </a:rPr>
              <a:t>al hombre” </a:t>
            </a:r>
            <a:r>
              <a:rPr lang="es-DO" sz="2000" b="1" dirty="0">
                <a:latin typeface="Arial" panose="020B0604020202020204" pitchFamily="34" charset="0"/>
                <a:cs typeface="Arial" panose="020B0604020202020204" pitchFamily="34" charset="0"/>
              </a:rPr>
              <a:t>(Pr. Joel Fernández).</a:t>
            </a:r>
            <a:endParaRPr lang="es-DO" sz="2800" b="1" dirty="0">
              <a:latin typeface="Arial" panose="020B0604020202020204" pitchFamily="34" charset="0"/>
              <a:cs typeface="Arial" panose="020B0604020202020204" pitchFamily="34" charset="0"/>
            </a:endParaRPr>
          </a:p>
        </p:txBody>
      </p:sp>
      <p:sp>
        <p:nvSpPr>
          <p:cNvPr id="2" name="Elipse 1">
            <a:extLst>
              <a:ext uri="{FF2B5EF4-FFF2-40B4-BE49-F238E27FC236}">
                <a16:creationId xmlns:a16="http://schemas.microsoft.com/office/drawing/2014/main" id="{35B65CD3-1421-4246-AEA5-C7E629CB4748}"/>
              </a:ext>
            </a:extLst>
          </p:cNvPr>
          <p:cNvSpPr/>
          <p:nvPr/>
        </p:nvSpPr>
        <p:spPr>
          <a:xfrm>
            <a:off x="611560" y="548680"/>
            <a:ext cx="1512168"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5400" b="1" dirty="0">
                <a:solidFill>
                  <a:schemeClr val="tx1"/>
                </a:solidFill>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203400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a:extLst>
              <a:ext uri="{FF2B5EF4-FFF2-40B4-BE49-F238E27FC236}">
                <a16:creationId xmlns:a16="http://schemas.microsoft.com/office/drawing/2014/main" id="{A69B6CD0-4474-4829-8521-F4EE2FC45D1C}"/>
              </a:ext>
            </a:extLst>
          </p:cNvPr>
          <p:cNvSpPr/>
          <p:nvPr/>
        </p:nvSpPr>
        <p:spPr>
          <a:xfrm>
            <a:off x="3779912" y="809411"/>
            <a:ext cx="4714056" cy="5139869"/>
          </a:xfrm>
          <a:prstGeom prst="rect">
            <a:avLst/>
          </a:prstGeom>
        </p:spPr>
        <p:txBody>
          <a:bodyPr wrap="square">
            <a:spAutoFit/>
          </a:bodyPr>
          <a:lstStyle>
            <a:lvl1pPr eaLnBrk="0" hangingPunct="0">
              <a:defRPr sz="28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8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8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8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8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s-ES" altLang="en-US" sz="3600" dirty="0">
                <a:effectLst>
                  <a:outerShdw blurRad="38100" dist="38100" dir="2700000" algn="tl">
                    <a:srgbClr val="C0C0C0"/>
                  </a:outerShdw>
                </a:effectLst>
                <a:latin typeface="Calibri" panose="020F0502020204030204" pitchFamily="34" charset="0"/>
                <a:ea typeface="Calibri" panose="020F0502020204030204" pitchFamily="34" charset="0"/>
              </a:rPr>
              <a:t>“</a:t>
            </a:r>
            <a:r>
              <a:rPr lang="es-ES" altLang="ja-JP" sz="4400" dirty="0">
                <a:effectLst>
                  <a:outerShdw blurRad="38100" dist="38100" dir="2700000" algn="tl">
                    <a:srgbClr val="C0C0C0"/>
                  </a:outerShdw>
                </a:effectLst>
                <a:latin typeface="Calibri" panose="020F0502020204030204" pitchFamily="34" charset="0"/>
                <a:ea typeface="Calibri" panose="020F0502020204030204" pitchFamily="34" charset="0"/>
                <a:cs typeface="Times New Roman" panose="02020603050405020304" pitchFamily="18" charset="0"/>
              </a:rPr>
              <a:t>Si las mujeres no se </a:t>
            </a:r>
            <a:r>
              <a:rPr lang="es-ES" altLang="ja-JP" sz="5400" u="sng" dirty="0">
                <a:solidFill>
                  <a:srgbClr val="FF0000"/>
                </a:solidFill>
                <a:effectLst>
                  <a:outerShdw blurRad="38100" dist="38100" dir="2700000" algn="tl">
                    <a:srgbClr val="C0C0C0"/>
                  </a:outerShdw>
                </a:effectLst>
                <a:latin typeface="Calibri" panose="020F0502020204030204" pitchFamily="34" charset="0"/>
                <a:ea typeface="Calibri" panose="020F0502020204030204" pitchFamily="34" charset="0"/>
                <a:cs typeface="Times New Roman" panose="02020603050405020304" pitchFamily="18" charset="0"/>
              </a:rPr>
              <a:t>involucran</a:t>
            </a:r>
            <a:r>
              <a:rPr lang="es-ES" altLang="ja-JP" sz="4400" dirty="0">
                <a:solidFill>
                  <a:srgbClr val="F8F8F8"/>
                </a:solidFill>
                <a:effectLst>
                  <a:outerShdw blurRad="38100" dist="38100" dir="2700000" algn="tl">
                    <a:srgbClr val="C0C0C0"/>
                  </a:outerShdw>
                </a:effectLst>
                <a:latin typeface="Calibri" panose="020F0502020204030204" pitchFamily="34" charset="0"/>
                <a:ea typeface="Calibri" panose="020F0502020204030204" pitchFamily="34" charset="0"/>
                <a:cs typeface="Times New Roman" panose="02020603050405020304" pitchFamily="18" charset="0"/>
              </a:rPr>
              <a:t> </a:t>
            </a:r>
            <a:r>
              <a:rPr lang="es-ES" altLang="ja-JP" sz="4400" dirty="0">
                <a:solidFill>
                  <a:srgbClr val="FF0000"/>
                </a:solidFill>
                <a:effectLst>
                  <a:outerShdw blurRad="38100" dist="38100" dir="2700000" algn="tl">
                    <a:srgbClr val="C0C0C0"/>
                  </a:outerShdw>
                </a:effectLst>
                <a:latin typeface="Calibri" panose="020F0502020204030204" pitchFamily="34" charset="0"/>
                <a:ea typeface="Calibri" panose="020F0502020204030204" pitchFamily="34" charset="0"/>
                <a:cs typeface="Times New Roman" panose="02020603050405020304" pitchFamily="18" charset="0"/>
              </a:rPr>
              <a:t>en la </a:t>
            </a:r>
            <a:r>
              <a:rPr lang="es-ES" altLang="ja-JP" sz="4400" dirty="0">
                <a:solidFill>
                  <a:srgbClr val="FF000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rPr>
              <a:t>ganancias</a:t>
            </a:r>
            <a:r>
              <a:rPr lang="es-ES" altLang="ja-JP" sz="4400" dirty="0">
                <a:solidFill>
                  <a:srgbClr val="FF0000"/>
                </a:solidFill>
                <a:effectLst>
                  <a:outerShdw blurRad="38100" dist="38100" dir="2700000" algn="tl">
                    <a:srgbClr val="C0C0C0"/>
                  </a:outerShdw>
                </a:effectLst>
                <a:latin typeface="Calibri" panose="020F0502020204030204" pitchFamily="34" charset="0"/>
                <a:ea typeface="Calibri" panose="020F0502020204030204" pitchFamily="34" charset="0"/>
                <a:cs typeface="Times New Roman" panose="02020603050405020304" pitchFamily="18" charset="0"/>
              </a:rPr>
              <a:t> de las almas,</a:t>
            </a:r>
            <a:r>
              <a:rPr lang="es-ES" altLang="ja-JP" sz="4400" dirty="0">
                <a:solidFill>
                  <a:srgbClr val="C00000"/>
                </a:solidFill>
                <a:effectLst>
                  <a:outerShdw blurRad="38100" dist="38100" dir="2700000" algn="tl">
                    <a:srgbClr val="C0C0C0"/>
                  </a:outerShdw>
                </a:effectLst>
                <a:latin typeface="Calibri" panose="020F0502020204030204" pitchFamily="34" charset="0"/>
                <a:ea typeface="Calibri" panose="020F0502020204030204" pitchFamily="34" charset="0"/>
                <a:cs typeface="Times New Roman" panose="02020603050405020304" pitchFamily="18" charset="0"/>
              </a:rPr>
              <a:t> </a:t>
            </a:r>
            <a:r>
              <a:rPr lang="es-ES" altLang="ja-JP" sz="5400" u="sng" dirty="0">
                <a:solidFill>
                  <a:srgbClr val="FF0000"/>
                </a:solidFill>
                <a:effectLst>
                  <a:outerShdw blurRad="38100" dist="38100" dir="2700000" algn="tl">
                    <a:srgbClr val="C0C0C0"/>
                  </a:outerShdw>
                </a:effectLst>
                <a:latin typeface="Calibri" panose="020F0502020204030204" pitchFamily="34" charset="0"/>
                <a:ea typeface="Calibri" panose="020F0502020204030204" pitchFamily="34" charset="0"/>
                <a:cs typeface="Times New Roman" panose="02020603050405020304" pitchFamily="18" charset="0"/>
              </a:rPr>
              <a:t>habrá</a:t>
            </a:r>
            <a:r>
              <a:rPr lang="es-ES" altLang="ja-JP" sz="4400" dirty="0">
                <a:solidFill>
                  <a:srgbClr val="C00000"/>
                </a:solidFill>
                <a:effectLst>
                  <a:outerShdw blurRad="38100" dist="38100" dir="2700000" algn="tl">
                    <a:srgbClr val="C0C0C0"/>
                  </a:outerShdw>
                </a:effectLst>
                <a:latin typeface="Calibri" panose="020F0502020204030204" pitchFamily="34" charset="0"/>
                <a:ea typeface="Calibri" panose="020F0502020204030204" pitchFamily="34" charset="0"/>
                <a:cs typeface="Times New Roman" panose="02020603050405020304" pitchFamily="18" charset="0"/>
              </a:rPr>
              <a:t> </a:t>
            </a:r>
            <a:r>
              <a:rPr lang="es-ES" altLang="ja-JP" sz="4400" dirty="0">
                <a:effectLst>
                  <a:outerShdw blurRad="38100" dist="38100" dir="2700000" algn="tl">
                    <a:srgbClr val="C0C0C0"/>
                  </a:outerShdw>
                </a:effectLst>
                <a:latin typeface="Calibri" panose="020F0502020204030204" pitchFamily="34" charset="0"/>
                <a:ea typeface="Calibri" panose="020F0502020204030204" pitchFamily="34" charset="0"/>
                <a:cs typeface="Times New Roman" panose="02020603050405020304" pitchFamily="18" charset="0"/>
              </a:rPr>
              <a:t>decadencia espiritual en la iglesia.</a:t>
            </a:r>
            <a:r>
              <a:rPr lang="es-ES" altLang="en-US" sz="3600" dirty="0">
                <a:effectLst>
                  <a:outerShdw blurRad="38100" dist="38100" dir="2700000" algn="tl">
                    <a:srgbClr val="C0C0C0"/>
                  </a:outerShdw>
                </a:effectLst>
                <a:latin typeface="Calibri" panose="020F0502020204030204" pitchFamily="34" charset="0"/>
                <a:ea typeface="Calibri" panose="020F0502020204030204" pitchFamily="34" charset="0"/>
                <a:cs typeface="Times New Roman" panose="02020603050405020304" pitchFamily="18" charset="0"/>
              </a:rPr>
              <a:t>”</a:t>
            </a:r>
            <a:r>
              <a:rPr lang="es-ES" altLang="ja-JP" sz="3600" dirty="0">
                <a:effectLst>
                  <a:outerShdw blurRad="38100" dist="38100" dir="2700000" algn="tl">
                    <a:srgbClr val="C0C0C0"/>
                  </a:outerShdw>
                </a:effectLst>
                <a:latin typeface="Calibri" panose="020F0502020204030204" pitchFamily="34" charset="0"/>
                <a:ea typeface="Calibri" panose="020F0502020204030204" pitchFamily="34" charset="0"/>
                <a:cs typeface="Times New Roman" panose="02020603050405020304" pitchFamily="18" charset="0"/>
              </a:rPr>
              <a:t> </a:t>
            </a:r>
            <a:r>
              <a:rPr lang="es-ES" altLang="ja-JP" sz="2400" dirty="0">
                <a:effectLst>
                  <a:outerShdw blurRad="38100" dist="38100" dir="2700000" algn="tl">
                    <a:srgbClr val="C0C0C0"/>
                  </a:outerShdw>
                </a:effectLst>
                <a:latin typeface="Calibri" panose="020F0502020204030204" pitchFamily="34" charset="0"/>
                <a:ea typeface="Calibri" panose="020F0502020204030204" pitchFamily="34" charset="0"/>
                <a:cs typeface="Times New Roman" panose="02020603050405020304" pitchFamily="18" charset="0"/>
              </a:rPr>
              <a:t>(RH. 3 de dic. 1903).</a:t>
            </a:r>
            <a:r>
              <a:rPr lang="es-DO" altLang="ja-JP" sz="2400" dirty="0">
                <a:effectLst>
                  <a:outerShdw blurRad="38100" dist="38100" dir="2700000" algn="tl">
                    <a:srgbClr val="C0C0C0"/>
                  </a:outerShdw>
                </a:effectLst>
                <a:latin typeface="Calibri" panose="020F0502020204030204" pitchFamily="34" charset="0"/>
                <a:ea typeface="Calibri" panose="020F0502020204030204" pitchFamily="34" charset="0"/>
                <a:cs typeface="Times New Roman" panose="02020603050405020304" pitchFamily="18" charset="0"/>
              </a:rPr>
              <a:t> </a:t>
            </a:r>
            <a:endParaRPr lang="es-ES" altLang="es-DO" sz="2400" dirty="0">
              <a:effectLst>
                <a:outerShdw blurRad="38100" dist="38100" dir="2700000" algn="tl">
                  <a:srgbClr val="C0C0C0"/>
                </a:outerShdw>
              </a:effectLst>
              <a:latin typeface="Calibri" panose="020F050202020403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46C94E1B-4104-449C-8559-B9F7E1E0A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37" y="908720"/>
            <a:ext cx="3528392" cy="5400600"/>
          </a:xfrm>
          <a:prstGeom prst="rect">
            <a:avLst/>
          </a:prstGeom>
          <a:ln>
            <a:noFill/>
          </a:ln>
          <a:effectLst>
            <a:softEdge rad="112500"/>
          </a:effectLst>
          <a:extLst>
            <a:ext uri="{909E8E84-426E-40dd-AFC4-6F175D3DCCD1}"/>
            <a:ext uri="{91240B29-F687-4f45-9708-019B960494DF}"/>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0A8A88A-91DC-4815-A54F-64EC3A5BD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ángulo 5">
            <a:extLst>
              <a:ext uri="{FF2B5EF4-FFF2-40B4-BE49-F238E27FC236}">
                <a16:creationId xmlns:a16="http://schemas.microsoft.com/office/drawing/2014/main" id="{21039A4A-FAC3-4722-80D0-45482D26EC9D}"/>
              </a:ext>
            </a:extLst>
          </p:cNvPr>
          <p:cNvSpPr/>
          <p:nvPr/>
        </p:nvSpPr>
        <p:spPr>
          <a:xfrm>
            <a:off x="143508" y="3140968"/>
            <a:ext cx="8856984" cy="3539430"/>
          </a:xfrm>
          <a:prstGeom prst="rect">
            <a:avLst/>
          </a:prstGeom>
          <a:solidFill>
            <a:schemeClr val="bg2">
              <a:lumMod val="75000"/>
            </a:schemeClr>
          </a:solidFill>
        </p:spPr>
        <p:txBody>
          <a:bodyPr wrap="square">
            <a:spAutoFit/>
          </a:bodyPr>
          <a:lstStyle/>
          <a:p>
            <a:r>
              <a:rPr lang="es-DO" sz="2800" b="1" dirty="0">
                <a:latin typeface="Arial" panose="020B0604020202020204" pitchFamily="34" charset="0"/>
                <a:cs typeface="Arial" panose="020B0604020202020204" pitchFamily="34" charset="0"/>
              </a:rPr>
              <a:t>El Señor tiene una obra para las mujeres así como para los hombres. Ellas pueden ocupar sus lugares en la obra del Señor en esta crisis, y él puede obrar por su medio. Si están imbuidas del sentido de su deber, y trabajan bajo la influencia del Espíritu Santo, tendrán justamente el dominio propio que se necesita para este tiempo. </a:t>
            </a:r>
            <a:r>
              <a:rPr lang="es-DO" sz="2400" b="1" dirty="0">
                <a:latin typeface="Arial" panose="020B0604020202020204" pitchFamily="34" charset="0"/>
                <a:cs typeface="Arial" panose="020B0604020202020204" pitchFamily="34" charset="0"/>
              </a:rPr>
              <a:t>(</a:t>
            </a:r>
            <a:r>
              <a:rPr lang="es-DO" sz="2800" b="1" dirty="0">
                <a:latin typeface="Arial" panose="020B0604020202020204" pitchFamily="34" charset="0"/>
                <a:cs typeface="Arial" panose="020B0604020202020204" pitchFamily="34" charset="0"/>
              </a:rPr>
              <a:t>Evangelismo, p. 340). </a:t>
            </a:r>
            <a:endParaRPr lang="es-DO"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1427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7DF974E-1CB5-4BAF-B9CD-9358E412B7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CuadroTexto 5">
            <a:extLst>
              <a:ext uri="{FF2B5EF4-FFF2-40B4-BE49-F238E27FC236}">
                <a16:creationId xmlns:a16="http://schemas.microsoft.com/office/drawing/2014/main" id="{15336A7C-FCB7-496E-ABBE-0A97B0E48CCD}"/>
              </a:ext>
            </a:extLst>
          </p:cNvPr>
          <p:cNvSpPr txBox="1"/>
          <p:nvPr/>
        </p:nvSpPr>
        <p:spPr>
          <a:xfrm>
            <a:off x="2483768" y="980728"/>
            <a:ext cx="1296144" cy="1107996"/>
          </a:xfrm>
          <a:prstGeom prst="rect">
            <a:avLst/>
          </a:prstGeom>
          <a:solidFill>
            <a:schemeClr val="accent2">
              <a:lumMod val="20000"/>
              <a:lumOff val="80000"/>
            </a:schemeClr>
          </a:solidFill>
          <a:ln>
            <a:solidFill>
              <a:srgbClr val="00B0F0"/>
            </a:solidFill>
          </a:ln>
        </p:spPr>
        <p:txBody>
          <a:bodyPr wrap="square" rtlCol="0">
            <a:spAutoFit/>
          </a:bodyPr>
          <a:lstStyle/>
          <a:p>
            <a:r>
              <a:rPr lang="es-DO" sz="6600" b="1" dirty="0">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703359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9557D2A-D4E0-403F-9908-977CB0D1D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ángulo 5">
            <a:extLst>
              <a:ext uri="{FF2B5EF4-FFF2-40B4-BE49-F238E27FC236}">
                <a16:creationId xmlns:a16="http://schemas.microsoft.com/office/drawing/2014/main" id="{8E65B4C0-1541-4393-A395-C8B958FE435A}"/>
              </a:ext>
            </a:extLst>
          </p:cNvPr>
          <p:cNvSpPr/>
          <p:nvPr/>
        </p:nvSpPr>
        <p:spPr>
          <a:xfrm>
            <a:off x="1763688" y="1916832"/>
            <a:ext cx="5256584" cy="3323987"/>
          </a:xfrm>
          <a:prstGeom prst="rect">
            <a:avLst/>
          </a:prstGeom>
        </p:spPr>
        <p:txBody>
          <a:bodyPr wrap="square">
            <a:spAutoFit/>
          </a:bodyPr>
          <a:lstStyle/>
          <a:p>
            <a:r>
              <a:rPr lang="es-DO" sz="2400" b="1" dirty="0">
                <a:latin typeface="Arial" panose="020B0604020202020204" pitchFamily="34" charset="0"/>
                <a:cs typeface="Arial" panose="020B0604020202020204" pitchFamily="34" charset="0"/>
              </a:rPr>
              <a:t> </a:t>
            </a:r>
            <a:r>
              <a:rPr lang="es-DO" sz="2800" b="1" dirty="0">
                <a:latin typeface="Arial" panose="020B0604020202020204" pitchFamily="34" charset="0"/>
                <a:cs typeface="Arial" panose="020B0604020202020204" pitchFamily="34" charset="0"/>
              </a:rPr>
              <a:t>Ellas pueden hacer en el seno de las familias una obra que los hombres no pueden realizar. Pueden llegar cerca de los corazones de las personas a quienes los hombres no pueden alcanzar. </a:t>
            </a:r>
            <a:r>
              <a:rPr lang="es-DO" sz="1400" b="1" dirty="0">
                <a:latin typeface="Arial" panose="020B0604020202020204" pitchFamily="34" charset="0"/>
                <a:cs typeface="Arial" panose="020B0604020202020204" pitchFamily="34" charset="0"/>
              </a:rPr>
              <a:t>(The Review and Herald, 26 de agosto de 1902). </a:t>
            </a:r>
            <a:endParaRPr lang="es-DO"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0526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oel\Desktop\imagen\predica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62398"/>
            <a:ext cx="9144000" cy="3295602"/>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467544" y="548680"/>
            <a:ext cx="8208912" cy="2554545"/>
          </a:xfrm>
          <a:prstGeom prst="rect">
            <a:avLst/>
          </a:prstGeom>
          <a:noFill/>
        </p:spPr>
        <p:txBody>
          <a:bodyPr wrap="square" rtlCol="0">
            <a:spAutoFit/>
          </a:bodyPr>
          <a:lstStyle/>
          <a:p>
            <a:r>
              <a:rPr lang="es-DO" sz="3200" b="1" dirty="0"/>
              <a:t>Dios cuenta en esta hora difícil con cada mujer, para la proclamación de su santo evangelio, y las que estén dispuestas a hacerlo recibirán la unción del  Espíritu Santo.”(SC, p. 35)</a:t>
            </a:r>
          </a:p>
        </p:txBody>
      </p:sp>
    </p:spTree>
    <p:extLst>
      <p:ext uri="{BB962C8B-B14F-4D97-AF65-F5344CB8AC3E}">
        <p14:creationId xmlns:p14="http://schemas.microsoft.com/office/powerpoint/2010/main" val="762738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0D299EE-A95C-427F-9F7A-EA5EB002A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6885384"/>
          </a:xfrm>
          <a:prstGeom prst="rect">
            <a:avLst/>
          </a:prstGeom>
        </p:spPr>
      </p:pic>
      <p:sp>
        <p:nvSpPr>
          <p:cNvPr id="2" name="Rectángulo 1">
            <a:extLst>
              <a:ext uri="{FF2B5EF4-FFF2-40B4-BE49-F238E27FC236}">
                <a16:creationId xmlns:a16="http://schemas.microsoft.com/office/drawing/2014/main" id="{FBD21DB4-5C62-4832-BBA9-734AA63375EA}"/>
              </a:ext>
            </a:extLst>
          </p:cNvPr>
          <p:cNvSpPr/>
          <p:nvPr/>
        </p:nvSpPr>
        <p:spPr>
          <a:xfrm>
            <a:off x="2286000" y="1660631"/>
            <a:ext cx="4950296" cy="3568221"/>
          </a:xfrm>
          <a:prstGeom prst="rect">
            <a:avLst/>
          </a:prstGeom>
        </p:spPr>
        <p:txBody>
          <a:bodyPr wrap="square">
            <a:spAutoFit/>
          </a:bodyPr>
          <a:lstStyle/>
          <a:p>
            <a:pPr>
              <a:lnSpc>
                <a:spcPct val="107000"/>
              </a:lnSpc>
              <a:spcAft>
                <a:spcPts val="800"/>
              </a:spcAft>
            </a:pPr>
            <a:r>
              <a:rPr lang="es-DO" sz="24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Misión—La Biblia declara que en los últimos días las mujeres tanto como los hombres, bajo la bendición de la lluvia tardía, recibirán poder para participar en la tarea de propagar el Evangelio en toda nación, tribu, lengua y pueblo </a:t>
            </a:r>
            <a:r>
              <a:rPr lang="es-DO" sz="2000" b="1" dirty="0">
                <a:latin typeface="Source Sans Pro" panose="020B0503030403020204" pitchFamily="34" charset="0"/>
                <a:ea typeface="Calibri" panose="020F0502020204030204" pitchFamily="34" charset="0"/>
                <a:cs typeface="Times New Roman" panose="02020603050405020304" pitchFamily="18" charset="0"/>
              </a:rPr>
              <a:t>(Joel 2:28-32; Mat. 24:14; 28: 19-20; </a:t>
            </a:r>
            <a:r>
              <a:rPr lang="es-DO" sz="2000" b="1" dirty="0" err="1">
                <a:latin typeface="Source Sans Pro" panose="020B0503030403020204" pitchFamily="34" charset="0"/>
                <a:ea typeface="Calibri" panose="020F0502020204030204" pitchFamily="34" charset="0"/>
                <a:cs typeface="Times New Roman" panose="02020603050405020304" pitchFamily="18" charset="0"/>
              </a:rPr>
              <a:t>Apo</a:t>
            </a:r>
            <a:r>
              <a:rPr lang="es-DO" sz="2000" b="1" dirty="0">
                <a:latin typeface="Source Sans Pro" panose="020B0503030403020204" pitchFamily="34" charset="0"/>
                <a:ea typeface="Calibri" panose="020F0502020204030204" pitchFamily="34" charset="0"/>
                <a:cs typeface="Times New Roman" panose="02020603050405020304" pitchFamily="18" charset="0"/>
              </a:rPr>
              <a:t>. 14:6-7; </a:t>
            </a:r>
            <a:r>
              <a:rPr lang="es-DO" sz="2000" b="1" dirty="0" err="1">
                <a:latin typeface="Source Sans Pro" panose="020B0503030403020204" pitchFamily="34" charset="0"/>
                <a:ea typeface="Calibri" panose="020F0502020204030204" pitchFamily="34" charset="0"/>
                <a:cs typeface="Times New Roman" panose="02020603050405020304" pitchFamily="18" charset="0"/>
              </a:rPr>
              <a:t>Hch</a:t>
            </a:r>
            <a:r>
              <a:rPr lang="es-DO" sz="2000" b="1" dirty="0">
                <a:latin typeface="Source Sans Pro" panose="020B0503030403020204" pitchFamily="34" charset="0"/>
                <a:ea typeface="Calibri" panose="020F0502020204030204" pitchFamily="34" charset="0"/>
                <a:cs typeface="Times New Roman" panose="02020603050405020304" pitchFamily="18" charset="0"/>
              </a:rPr>
              <a:t>. 1: 8).</a:t>
            </a:r>
            <a:endParaRPr lang="es-DO"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3240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el\Desktop\imagen\predicadora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76375"/>
            <a:ext cx="4248472" cy="48329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07504" y="332656"/>
            <a:ext cx="8856984" cy="830997"/>
          </a:xfrm>
          <a:prstGeom prst="rect">
            <a:avLst/>
          </a:prstGeom>
          <a:noFill/>
        </p:spPr>
        <p:txBody>
          <a:bodyPr wrap="square" rtlCol="0">
            <a:spAutoFit/>
          </a:bodyPr>
          <a:lstStyle/>
          <a:p>
            <a:r>
              <a:rPr lang="es-DO" sz="4800" b="1" dirty="0">
                <a:solidFill>
                  <a:srgbClr val="7030A0"/>
                </a:solidFill>
              </a:rPr>
              <a:t>DIOS BUSCA UNA MUJER</a:t>
            </a:r>
          </a:p>
        </p:txBody>
      </p:sp>
      <p:sp>
        <p:nvSpPr>
          <p:cNvPr id="5" name="4 CuadroTexto"/>
          <p:cNvSpPr txBox="1"/>
          <p:nvPr/>
        </p:nvSpPr>
        <p:spPr>
          <a:xfrm>
            <a:off x="4355976" y="1476374"/>
            <a:ext cx="4392488" cy="4524315"/>
          </a:xfrm>
          <a:prstGeom prst="rect">
            <a:avLst/>
          </a:prstGeom>
          <a:noFill/>
        </p:spPr>
        <p:txBody>
          <a:bodyPr wrap="square" rtlCol="0">
            <a:spAutoFit/>
          </a:bodyPr>
          <a:lstStyle/>
          <a:p>
            <a:r>
              <a:rPr lang="es-DO" sz="3200" b="1" dirty="0">
                <a:latin typeface="Arial" panose="020B0604020202020204" pitchFamily="34" charset="0"/>
                <a:cs typeface="Arial" panose="020B0604020202020204" pitchFamily="34" charset="0"/>
              </a:rPr>
              <a:t>“En el tiempo del fin, Dios usará a las mujeres de la iglesia, con el mismo poder que usó a los apóstoles el día del pentecostés. Si ellas limpiar la vasija de su corazón” </a:t>
            </a:r>
            <a:r>
              <a:rPr lang="es-DO" sz="2000" b="1" dirty="0">
                <a:latin typeface="Arial" panose="020B0604020202020204" pitchFamily="34" charset="0"/>
                <a:cs typeface="Arial" panose="020B0604020202020204" pitchFamily="34" charset="0"/>
              </a:rPr>
              <a:t>(RH 23 dic, 1895.</a:t>
            </a:r>
            <a:endParaRPr lang="es-DO"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0717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726DE1A-CFF3-407F-A469-0EFCFD485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ángulo 5">
            <a:extLst>
              <a:ext uri="{FF2B5EF4-FFF2-40B4-BE49-F238E27FC236}">
                <a16:creationId xmlns:a16="http://schemas.microsoft.com/office/drawing/2014/main" id="{26BAE3A4-F331-4A74-A48F-7E65D4E78CA4}"/>
              </a:ext>
            </a:extLst>
          </p:cNvPr>
          <p:cNvSpPr/>
          <p:nvPr/>
        </p:nvSpPr>
        <p:spPr>
          <a:xfrm>
            <a:off x="395536" y="4221088"/>
            <a:ext cx="8640960" cy="2123658"/>
          </a:xfrm>
          <a:prstGeom prst="rect">
            <a:avLst/>
          </a:prstGeom>
          <a:solidFill>
            <a:srgbClr val="C00000"/>
          </a:solidFill>
        </p:spPr>
        <p:txBody>
          <a:bodyPr wrap="square">
            <a:spAutoFit/>
          </a:bodyPr>
          <a:lstStyle/>
          <a:p>
            <a:pPr lvl="0"/>
            <a:r>
              <a:rPr lang="es-DO" sz="2800" b="1" dirty="0">
                <a:solidFill>
                  <a:schemeClr val="bg1"/>
                </a:solidFill>
                <a:latin typeface="Arial Black" panose="020B0A04020102020204" pitchFamily="34" charset="0"/>
              </a:rPr>
              <a:t>“Las mujeres humildes pueden hacer una obra grande al ir a los hogares a orar y a explicar la verdad a las familias enteras y estas se convertirán con todos sus hijos” </a:t>
            </a:r>
            <a:r>
              <a:rPr lang="es-DO" sz="2000" b="1" dirty="0">
                <a:solidFill>
                  <a:schemeClr val="bg1"/>
                </a:solidFill>
                <a:latin typeface="Arial Black" panose="020B0A04020102020204" pitchFamily="34" charset="0"/>
              </a:rPr>
              <a:t>(Joyas de los testimonios, T, 3. P. 346).</a:t>
            </a:r>
          </a:p>
        </p:txBody>
      </p:sp>
    </p:spTree>
    <p:extLst>
      <p:ext uri="{BB962C8B-B14F-4D97-AF65-F5344CB8AC3E}">
        <p14:creationId xmlns:p14="http://schemas.microsoft.com/office/powerpoint/2010/main" val="1140519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oel\Desktop\imagen\mujeres-testigos-de-jehov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16632"/>
            <a:ext cx="4032448" cy="66247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23528" y="476672"/>
            <a:ext cx="4392488" cy="4893647"/>
          </a:xfrm>
          <a:prstGeom prst="rect">
            <a:avLst/>
          </a:prstGeom>
          <a:noFill/>
        </p:spPr>
        <p:txBody>
          <a:bodyPr wrap="square" rtlCol="0">
            <a:spAutoFit/>
          </a:bodyPr>
          <a:lstStyle/>
          <a:p>
            <a:r>
              <a:rPr lang="es-DO" sz="3200" b="1" dirty="0">
                <a:latin typeface="Arial" panose="020B0604020202020204" pitchFamily="34" charset="0"/>
                <a:cs typeface="Arial" panose="020B0604020202020204" pitchFamily="34" charset="0"/>
              </a:rPr>
              <a:t>“Se necesitan mujeres para trabajar, mujeres que trabajen con la mansedumbre de Cristo, donde pueden hallar algo que hacer por las salvación de las almas</a:t>
            </a:r>
            <a:r>
              <a:rPr lang="es-DO" sz="2400" b="1" dirty="0">
                <a:latin typeface="Arial" panose="020B0604020202020204" pitchFamily="34" charset="0"/>
                <a:cs typeface="Arial" panose="020B0604020202020204" pitchFamily="34" charset="0"/>
              </a:rPr>
              <a:t>.”(Servicio cristiano, p. 37).</a:t>
            </a:r>
            <a:endParaRPr lang="es-DO"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6201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https://fbcdn-sphotos-c-a.akamaihd.net/hphotos-ak-ash3/t1/1794721_10203046682026007_1843223385_n.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5" name="4 CuadroTexto"/>
          <p:cNvSpPr txBox="1"/>
          <p:nvPr/>
        </p:nvSpPr>
        <p:spPr>
          <a:xfrm>
            <a:off x="179512" y="3573016"/>
            <a:ext cx="8784976" cy="3046988"/>
          </a:xfrm>
          <a:prstGeom prst="rect">
            <a:avLst/>
          </a:prstGeom>
          <a:solidFill>
            <a:srgbClr val="FFC000"/>
          </a:solidFill>
          <a:scene3d>
            <a:camera prst="orthographicFront"/>
            <a:lightRig rig="threePt" dir="t"/>
          </a:scene3d>
          <a:sp3d>
            <a:bevelT prst="angle"/>
          </a:sp3d>
        </p:spPr>
        <p:txBody>
          <a:bodyPr wrap="square" rtlCol="0">
            <a:spAutoFit/>
          </a:bodyPr>
          <a:lstStyle/>
          <a:p>
            <a:r>
              <a:rPr lang="es-DO" sz="3200" b="1" dirty="0">
                <a:latin typeface="Arial" panose="020B0604020202020204" pitchFamily="34" charset="0"/>
                <a:cs typeface="Arial" panose="020B0604020202020204" pitchFamily="34" charset="0"/>
              </a:rPr>
              <a:t>“Cuando las mujeres creyentes sientan preocupación por las almas y por los pecados de los demás, trabajarán como Cristo trabajó. Estas mujeres pueden hacer una tarea grande en los distritos que residen.”(</a:t>
            </a:r>
            <a:r>
              <a:rPr lang="es-DO" sz="2800" b="1" dirty="0">
                <a:latin typeface="Arial" panose="020B0604020202020204" pitchFamily="34" charset="0"/>
                <a:cs typeface="Arial" panose="020B0604020202020204" pitchFamily="34" charset="0"/>
              </a:rPr>
              <a:t>Evangelismo, p. 340).</a:t>
            </a:r>
          </a:p>
        </p:txBody>
      </p:sp>
    </p:spTree>
    <p:extLst>
      <p:ext uri="{BB962C8B-B14F-4D97-AF65-F5344CB8AC3E}">
        <p14:creationId xmlns:p14="http://schemas.microsoft.com/office/powerpoint/2010/main" val="3469077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https://fbcdn-sphotos-f-a.akamaihd.net/hphotos-ak-prn2/t1/1558599_10203046683426042_2092344354_n.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p:spPr>
      </p:pic>
      <p:sp>
        <p:nvSpPr>
          <p:cNvPr id="5" name="4 CuadroTexto"/>
          <p:cNvSpPr txBox="1"/>
          <p:nvPr/>
        </p:nvSpPr>
        <p:spPr>
          <a:xfrm>
            <a:off x="179512" y="4293096"/>
            <a:ext cx="8784976" cy="2185214"/>
          </a:xfrm>
          <a:prstGeom prst="rect">
            <a:avLst/>
          </a:prstGeom>
          <a:solidFill>
            <a:srgbClr val="FFFF00"/>
          </a:solidFill>
          <a:scene3d>
            <a:camera prst="orthographicFront"/>
            <a:lightRig rig="threePt" dir="t"/>
          </a:scene3d>
          <a:sp3d>
            <a:bevelT prst="angle"/>
          </a:sp3d>
        </p:spPr>
        <p:txBody>
          <a:bodyPr wrap="square" rtlCol="0">
            <a:spAutoFit/>
          </a:bodyPr>
          <a:lstStyle/>
          <a:p>
            <a:r>
              <a:rPr lang="es-DO" sz="3600" b="1" dirty="0"/>
              <a:t>“Las mujeres que no están haciendo nada deben ponerse a trabajar, deben ir a donde está la gente.”(</a:t>
            </a:r>
            <a:r>
              <a:rPr lang="es-DO" sz="2800" b="1" dirty="0"/>
              <a:t>SC, p. 36).</a:t>
            </a:r>
          </a:p>
        </p:txBody>
      </p:sp>
    </p:spTree>
    <p:extLst>
      <p:ext uri="{BB962C8B-B14F-4D97-AF65-F5344CB8AC3E}">
        <p14:creationId xmlns:p14="http://schemas.microsoft.com/office/powerpoint/2010/main" val="3603858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536B808-B761-4DA2-8EE7-5D0D203F3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CuadroTexto 1">
            <a:extLst>
              <a:ext uri="{FF2B5EF4-FFF2-40B4-BE49-F238E27FC236}">
                <a16:creationId xmlns:a16="http://schemas.microsoft.com/office/drawing/2014/main" id="{D45D7E9E-27C3-41E6-8819-739C1EE9C1BF}"/>
              </a:ext>
            </a:extLst>
          </p:cNvPr>
          <p:cNvSpPr txBox="1"/>
          <p:nvPr/>
        </p:nvSpPr>
        <p:spPr>
          <a:xfrm>
            <a:off x="215516" y="260648"/>
            <a:ext cx="8712968" cy="2246769"/>
          </a:xfrm>
          <a:prstGeom prst="rect">
            <a:avLst/>
          </a:prstGeom>
          <a:solidFill>
            <a:schemeClr val="tx1"/>
          </a:solidFill>
        </p:spPr>
        <p:txBody>
          <a:bodyPr wrap="square" rtlCol="0">
            <a:spAutoFit/>
          </a:bodyPr>
          <a:lstStyle/>
          <a:p>
            <a:r>
              <a:rPr lang="es-DO" sz="2800" dirty="0">
                <a:solidFill>
                  <a:srgbClr val="FFFF00"/>
                </a:solidFill>
                <a:latin typeface="Arial" panose="020B0604020202020204" pitchFamily="34" charset="0"/>
                <a:cs typeface="Arial" panose="020B0604020202020204" pitchFamily="34" charset="0"/>
              </a:rPr>
              <a:t>“Las mujeres pueden hacer una obra grande, invitando  a sus vecinos, a escuchar la palabra de `Dios.  Cantando, orando y supliendo sus necesidades. Cuando esta obra inicie, miles de almas vendrán a los pies de Jesús” (RH, 3 de marzo, 1893).</a:t>
            </a:r>
          </a:p>
        </p:txBody>
      </p:sp>
    </p:spTree>
    <p:extLst>
      <p:ext uri="{BB962C8B-B14F-4D97-AF65-F5344CB8AC3E}">
        <p14:creationId xmlns:p14="http://schemas.microsoft.com/office/powerpoint/2010/main" val="3604456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https://fbcdn-sphotos-f-a.akamaihd.net/hphotos-ak-ash2/527907_4556157537465_259687324_n.jpg"/>
          <p:cNvPicPr/>
          <p:nvPr/>
        </p:nvPicPr>
        <p:blipFill>
          <a:blip r:embed="rId2">
            <a:extLst>
              <a:ext uri="{28A0092B-C50C-407E-A947-70E740481C1C}">
                <a14:useLocalDpi xmlns:a14="http://schemas.microsoft.com/office/drawing/2010/main" val="0"/>
              </a:ext>
            </a:extLst>
          </a:blip>
          <a:srcRect/>
          <a:stretch>
            <a:fillRect/>
          </a:stretch>
        </p:blipFill>
        <p:spPr bwMode="auto">
          <a:xfrm>
            <a:off x="1" y="116632"/>
            <a:ext cx="3995935" cy="6741368"/>
          </a:xfrm>
          <a:prstGeom prst="rect">
            <a:avLst/>
          </a:prstGeom>
          <a:ln>
            <a:noFill/>
          </a:ln>
          <a:effectLst>
            <a:softEdge rad="112500"/>
          </a:effectLst>
        </p:spPr>
      </p:pic>
      <p:sp>
        <p:nvSpPr>
          <p:cNvPr id="4" name="3 CuadroTexto"/>
          <p:cNvSpPr txBox="1"/>
          <p:nvPr/>
        </p:nvSpPr>
        <p:spPr>
          <a:xfrm>
            <a:off x="4355977" y="332656"/>
            <a:ext cx="4608512" cy="5632311"/>
          </a:xfrm>
          <a:prstGeom prst="rect">
            <a:avLst/>
          </a:prstGeom>
          <a:noFill/>
        </p:spPr>
        <p:txBody>
          <a:bodyPr wrap="square" rtlCol="0">
            <a:spAutoFit/>
          </a:bodyPr>
          <a:lstStyle/>
          <a:p>
            <a:r>
              <a:rPr lang="es-DO" sz="3600" b="1" dirty="0"/>
              <a:t>“Si hubiese veinte mujeres donde ahora hay una, que hicieran de esta santa misión su obra escogida, veríamos muchos más conversos  aceptar la verdad”(</a:t>
            </a:r>
            <a:r>
              <a:rPr lang="es-DO" sz="2400" b="1" dirty="0"/>
              <a:t>SC, P.37).</a:t>
            </a:r>
          </a:p>
        </p:txBody>
      </p:sp>
    </p:spTree>
    <p:extLst>
      <p:ext uri="{BB962C8B-B14F-4D97-AF65-F5344CB8AC3E}">
        <p14:creationId xmlns:p14="http://schemas.microsoft.com/office/powerpoint/2010/main" val="629366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2BA3195-33E9-4DF3-B2F5-B7F27EA3F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0" y="0"/>
            <a:ext cx="9144000" cy="6858000"/>
          </a:xfrm>
          <a:prstGeom prst="rect">
            <a:avLst/>
          </a:prstGeom>
        </p:spPr>
      </p:pic>
      <p:sp>
        <p:nvSpPr>
          <p:cNvPr id="6" name="CuadroTexto 5">
            <a:extLst>
              <a:ext uri="{FF2B5EF4-FFF2-40B4-BE49-F238E27FC236}">
                <a16:creationId xmlns:a16="http://schemas.microsoft.com/office/drawing/2014/main" id="{A46CFFA2-1552-460C-A831-4ECD9B2A5E0A}"/>
              </a:ext>
            </a:extLst>
          </p:cNvPr>
          <p:cNvSpPr txBox="1"/>
          <p:nvPr/>
        </p:nvSpPr>
        <p:spPr>
          <a:xfrm>
            <a:off x="5508104" y="404664"/>
            <a:ext cx="3312368" cy="1107996"/>
          </a:xfrm>
          <a:prstGeom prst="rect">
            <a:avLst/>
          </a:prstGeom>
          <a:noFill/>
        </p:spPr>
        <p:txBody>
          <a:bodyPr wrap="square" rtlCol="0">
            <a:spAutoFit/>
          </a:bodyPr>
          <a:lstStyle/>
          <a:p>
            <a:r>
              <a:rPr lang="es-DO" sz="6600" dirty="0">
                <a:solidFill>
                  <a:srgbClr val="FFFF00"/>
                </a:solidFill>
                <a:latin typeface="Lucida Calligraphy" panose="03010101010101010101" pitchFamily="66" charset="0"/>
                <a:cs typeface="Arial" panose="020B0604020202020204" pitchFamily="34" charset="0"/>
              </a:rPr>
              <a:t>María</a:t>
            </a:r>
          </a:p>
        </p:txBody>
      </p:sp>
      <p:sp>
        <p:nvSpPr>
          <p:cNvPr id="9" name="Elipse 8">
            <a:extLst>
              <a:ext uri="{FF2B5EF4-FFF2-40B4-BE49-F238E27FC236}">
                <a16:creationId xmlns:a16="http://schemas.microsoft.com/office/drawing/2014/main" id="{2CE52BE1-DAF6-4236-8CC0-A3B1A98CD199}"/>
              </a:ext>
            </a:extLst>
          </p:cNvPr>
          <p:cNvSpPr/>
          <p:nvPr/>
        </p:nvSpPr>
        <p:spPr>
          <a:xfrm>
            <a:off x="323528" y="476672"/>
            <a:ext cx="2088232" cy="187220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solidFill>
                <a:srgbClr val="00B0F0"/>
              </a:solidFill>
            </a:endParaRPr>
          </a:p>
        </p:txBody>
      </p:sp>
      <p:sp>
        <p:nvSpPr>
          <p:cNvPr id="10" name="CuadroTexto 9">
            <a:extLst>
              <a:ext uri="{FF2B5EF4-FFF2-40B4-BE49-F238E27FC236}">
                <a16:creationId xmlns:a16="http://schemas.microsoft.com/office/drawing/2014/main" id="{4398FA31-BFCC-4C26-B59A-6CBB9329BD42}"/>
              </a:ext>
            </a:extLst>
          </p:cNvPr>
          <p:cNvSpPr txBox="1"/>
          <p:nvPr/>
        </p:nvSpPr>
        <p:spPr>
          <a:xfrm>
            <a:off x="539552" y="692696"/>
            <a:ext cx="2448272" cy="1200329"/>
          </a:xfrm>
          <a:prstGeom prst="rect">
            <a:avLst/>
          </a:prstGeom>
          <a:noFill/>
        </p:spPr>
        <p:txBody>
          <a:bodyPr wrap="square" rtlCol="0">
            <a:spAutoFit/>
          </a:bodyPr>
          <a:lstStyle/>
          <a:p>
            <a:r>
              <a:rPr lang="es-DO" sz="2400" dirty="0"/>
              <a:t>Grandes</a:t>
            </a:r>
          </a:p>
          <a:p>
            <a:r>
              <a:rPr lang="es-DO" sz="2400" dirty="0"/>
              <a:t>Mujeres </a:t>
            </a:r>
          </a:p>
          <a:p>
            <a:r>
              <a:rPr lang="es-DO" sz="2400" dirty="0"/>
              <a:t>De la Biblia</a:t>
            </a:r>
          </a:p>
        </p:txBody>
      </p:sp>
      <p:sp>
        <p:nvSpPr>
          <p:cNvPr id="3" name="CuadroTexto 2">
            <a:extLst>
              <a:ext uri="{FF2B5EF4-FFF2-40B4-BE49-F238E27FC236}">
                <a16:creationId xmlns:a16="http://schemas.microsoft.com/office/drawing/2014/main" id="{FFD5386D-93A9-46EA-9ECB-9EA0E5483288}"/>
              </a:ext>
            </a:extLst>
          </p:cNvPr>
          <p:cNvSpPr txBox="1"/>
          <p:nvPr/>
        </p:nvSpPr>
        <p:spPr>
          <a:xfrm>
            <a:off x="4572000" y="4145012"/>
            <a:ext cx="4392488" cy="2308324"/>
          </a:xfrm>
          <a:prstGeom prst="rect">
            <a:avLst/>
          </a:prstGeom>
          <a:solidFill>
            <a:srgbClr val="FFC000"/>
          </a:solidFill>
        </p:spPr>
        <p:txBody>
          <a:bodyPr wrap="square" rtlCol="0">
            <a:spAutoFit/>
          </a:bodyPr>
          <a:lstStyle/>
          <a:p>
            <a:r>
              <a:rPr lang="es-DO" sz="3600" dirty="0">
                <a:solidFill>
                  <a:srgbClr val="002060"/>
                </a:solidFill>
                <a:latin typeface="Arial" panose="020B0604020202020204" pitchFamily="34" charset="0"/>
                <a:cs typeface="Arial" panose="020B0604020202020204" pitchFamily="34" charset="0"/>
              </a:rPr>
              <a:t>Hermana mayor de Moisés, Profetisa, Líder de </a:t>
            </a:r>
            <a:r>
              <a:rPr lang="es-DO" sz="3600" dirty="0" err="1">
                <a:solidFill>
                  <a:srgbClr val="002060"/>
                </a:solidFill>
                <a:latin typeface="Arial" panose="020B0604020202020204" pitchFamily="34" charset="0"/>
                <a:cs typeface="Arial" panose="020B0604020202020204" pitchFamily="34" charset="0"/>
              </a:rPr>
              <a:t>Alavanza</a:t>
            </a:r>
            <a:r>
              <a:rPr lang="es-DO" sz="3600" dirty="0">
                <a:solidFill>
                  <a:srgbClr val="002060"/>
                </a:solidFill>
                <a:latin typeface="Arial" panose="020B0604020202020204" pitchFamily="34" charset="0"/>
                <a:cs typeface="Arial" panose="020B0604020202020204" pitchFamily="34" charset="0"/>
              </a:rPr>
              <a:t>, inteligente</a:t>
            </a:r>
            <a:r>
              <a:rPr lang="es-DO" dirty="0"/>
              <a:t>.</a:t>
            </a:r>
          </a:p>
        </p:txBody>
      </p:sp>
      <p:sp>
        <p:nvSpPr>
          <p:cNvPr id="4" name="CuadroTexto 3">
            <a:extLst>
              <a:ext uri="{FF2B5EF4-FFF2-40B4-BE49-F238E27FC236}">
                <a16:creationId xmlns:a16="http://schemas.microsoft.com/office/drawing/2014/main" id="{E1F4B103-535D-4956-98FE-CA292250BA25}"/>
              </a:ext>
            </a:extLst>
          </p:cNvPr>
          <p:cNvSpPr txBox="1"/>
          <p:nvPr/>
        </p:nvSpPr>
        <p:spPr>
          <a:xfrm>
            <a:off x="181399" y="6119718"/>
            <a:ext cx="1944216" cy="523220"/>
          </a:xfrm>
          <a:prstGeom prst="rect">
            <a:avLst/>
          </a:prstGeom>
          <a:noFill/>
        </p:spPr>
        <p:txBody>
          <a:bodyPr wrap="square" rtlCol="0">
            <a:spAutoFit/>
          </a:bodyPr>
          <a:lstStyle/>
          <a:p>
            <a:r>
              <a:rPr lang="es-DO" sz="2800" b="1" dirty="0" err="1">
                <a:latin typeface="Arial" panose="020B0604020202020204" pitchFamily="34" charset="0"/>
                <a:cs typeface="Arial" panose="020B0604020202020204" pitchFamily="34" charset="0"/>
              </a:rPr>
              <a:t>SuBiblia</a:t>
            </a:r>
            <a:endParaRPr lang="es-DO"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8233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00_312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p:cNvSpPr txBox="1"/>
          <p:nvPr/>
        </p:nvSpPr>
        <p:spPr>
          <a:xfrm>
            <a:off x="251520" y="188640"/>
            <a:ext cx="8712968" cy="2062103"/>
          </a:xfrm>
          <a:prstGeom prst="rect">
            <a:avLst/>
          </a:prstGeom>
          <a:solidFill>
            <a:srgbClr val="FFFF00"/>
          </a:solidFill>
          <a:scene3d>
            <a:camera prst="orthographicFront"/>
            <a:lightRig rig="threePt" dir="t"/>
          </a:scene3d>
          <a:sp3d>
            <a:bevelT prst="angle"/>
          </a:sp3d>
        </p:spPr>
        <p:txBody>
          <a:bodyPr wrap="square" rtlCol="0">
            <a:spAutoFit/>
          </a:bodyPr>
          <a:lstStyle/>
          <a:p>
            <a:r>
              <a:rPr lang="es-DO" sz="3200" b="1" dirty="0">
                <a:latin typeface="Arial" panose="020B0604020202020204" pitchFamily="34" charset="0"/>
                <a:cs typeface="Arial" panose="020B0604020202020204" pitchFamily="34" charset="0"/>
              </a:rPr>
              <a:t>“Hermanas id a vuestros vecinos visitándolos uno por uno. Orad con ellos, hablarles del amor de Dios. Hacerles el bien, para que algunos se salven.”(</a:t>
            </a:r>
            <a:r>
              <a:rPr lang="es-DO" sz="2000" b="1" dirty="0">
                <a:latin typeface="Arial" panose="020B0604020202020204" pitchFamily="34" charset="0"/>
                <a:cs typeface="Arial" panose="020B0604020202020204" pitchFamily="34" charset="0"/>
              </a:rPr>
              <a:t>MC,46</a:t>
            </a:r>
            <a:r>
              <a:rPr lang="es-DO" sz="3200" b="1" dirty="0">
                <a:latin typeface="Arial" panose="020B0604020202020204" pitchFamily="34" charset="0"/>
                <a:cs typeface="Arial" panose="020B0604020202020204" pitchFamily="34" charset="0"/>
              </a:rPr>
              <a:t>)</a:t>
            </a:r>
            <a:r>
              <a:rPr lang="es-DO" sz="20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71767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Objeto"/>
          <p:cNvGraphicFramePr>
            <a:graphicFrameLocks noChangeAspect="1"/>
          </p:cNvGraphicFramePr>
          <p:nvPr>
            <p:extLst>
              <p:ext uri="{D42A27DB-BD31-4B8C-83A1-F6EECF244321}">
                <p14:modId xmlns:p14="http://schemas.microsoft.com/office/powerpoint/2010/main" val="1592873549"/>
              </p:ext>
            </p:extLst>
          </p:nvPr>
        </p:nvGraphicFramePr>
        <p:xfrm>
          <a:off x="1" y="0"/>
          <a:ext cx="3779911" cy="6093296"/>
        </p:xfrm>
        <a:graphic>
          <a:graphicData uri="http://schemas.openxmlformats.org/presentationml/2006/ole">
            <mc:AlternateContent xmlns:mc="http://schemas.openxmlformats.org/markup-compatibility/2006">
              <mc:Choice xmlns:v="urn:schemas-microsoft-com:vml" Requires="v">
                <p:oleObj spid="_x0000_s1250" name="Presentación" r:id="rId3" imgW="4570654" imgH="3427562" progId="PowerPoint.Show.12">
                  <p:embed/>
                </p:oleObj>
              </mc:Choice>
              <mc:Fallback>
                <p:oleObj name="Presentación" r:id="rId3" imgW="4570654" imgH="3427562" progId="PowerPoint.Show.12">
                  <p:embed/>
                  <p:pic>
                    <p:nvPicPr>
                      <p:cNvPr id="0" name=""/>
                      <p:cNvPicPr/>
                      <p:nvPr/>
                    </p:nvPicPr>
                    <p:blipFill>
                      <a:blip r:embed="rId4"/>
                      <a:stretch>
                        <a:fillRect/>
                      </a:stretch>
                    </p:blipFill>
                    <p:spPr>
                      <a:xfrm>
                        <a:off x="1" y="0"/>
                        <a:ext cx="3779911" cy="6093296"/>
                      </a:xfrm>
                      <a:prstGeom prst="rect">
                        <a:avLst/>
                      </a:prstGeom>
                    </p:spPr>
                  </p:pic>
                </p:oleObj>
              </mc:Fallback>
            </mc:AlternateContent>
          </a:graphicData>
        </a:graphic>
      </p:graphicFrame>
      <p:sp>
        <p:nvSpPr>
          <p:cNvPr id="5" name="4 CuadroTexto"/>
          <p:cNvSpPr txBox="1"/>
          <p:nvPr/>
        </p:nvSpPr>
        <p:spPr>
          <a:xfrm>
            <a:off x="3779912" y="458956"/>
            <a:ext cx="5184576" cy="5940088"/>
          </a:xfrm>
          <a:prstGeom prst="rect">
            <a:avLst/>
          </a:prstGeom>
          <a:noFill/>
        </p:spPr>
        <p:txBody>
          <a:bodyPr wrap="square" rtlCol="0">
            <a:spAutoFit/>
          </a:bodyPr>
          <a:lstStyle/>
          <a:p>
            <a:r>
              <a:rPr lang="es-DO" sz="3200" b="1" dirty="0">
                <a:latin typeface="Arial" panose="020B0604020202020204" pitchFamily="34" charset="0"/>
                <a:cs typeface="Arial" panose="020B0604020202020204" pitchFamily="34" charset="0"/>
              </a:rPr>
              <a:t>“Hermanas invitad a vuestros vecinos a vuestra casa, y leedles trozos de la Biblia y de libros que expliquen sus verdades. Invitadlos a que se unan al canto con vosotros y orad con ellos. En esta pequeñas reuniones Cristo mismo estará presente.”(</a:t>
            </a:r>
            <a:r>
              <a:rPr lang="es-DO" sz="2800" b="1" dirty="0">
                <a:latin typeface="Arial" panose="020B0604020202020204" pitchFamily="34" charset="0"/>
                <a:cs typeface="Arial" panose="020B0604020202020204" pitchFamily="34" charset="0"/>
              </a:rPr>
              <a:t>MC. p.142).</a:t>
            </a:r>
          </a:p>
        </p:txBody>
      </p:sp>
    </p:spTree>
    <p:extLst>
      <p:ext uri="{BB962C8B-B14F-4D97-AF65-F5344CB8AC3E}">
        <p14:creationId xmlns:p14="http://schemas.microsoft.com/office/powerpoint/2010/main" val="2253716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CF4C296-B593-4E85-A5E4-70F208E1A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ángulo 5">
            <a:extLst>
              <a:ext uri="{FF2B5EF4-FFF2-40B4-BE49-F238E27FC236}">
                <a16:creationId xmlns:a16="http://schemas.microsoft.com/office/drawing/2014/main" id="{52FB2AA7-FB91-45AE-95D5-918A5AA5DA21}"/>
              </a:ext>
            </a:extLst>
          </p:cNvPr>
          <p:cNvSpPr/>
          <p:nvPr/>
        </p:nvSpPr>
        <p:spPr>
          <a:xfrm>
            <a:off x="251520" y="4365104"/>
            <a:ext cx="8640960" cy="2308324"/>
          </a:xfrm>
          <a:prstGeom prst="rect">
            <a:avLst/>
          </a:prstGeom>
          <a:solidFill>
            <a:schemeClr val="accent1"/>
          </a:solidFill>
          <a:scene3d>
            <a:camera prst="perspectiveAbove"/>
            <a:lightRig rig="threePt" dir="t"/>
          </a:scene3d>
        </p:spPr>
        <p:txBody>
          <a:bodyPr wrap="square">
            <a:spAutoFit/>
          </a:bodyPr>
          <a:lstStyle/>
          <a:p>
            <a:pPr lvl="0"/>
            <a:r>
              <a:rPr lang="es-DO" sz="3600" b="1" dirty="0">
                <a:latin typeface="Arial" panose="020B0604020202020204" pitchFamily="34" charset="0"/>
                <a:cs typeface="Arial" panose="020B0604020202020204" pitchFamily="34" charset="0"/>
              </a:rPr>
              <a:t>“Cuando ha de realizarse una Gran  y Decisiva obra, Dios escoge a hombres y mujeres para hacer esa obra”(Carta, 77, 1898).</a:t>
            </a:r>
          </a:p>
        </p:txBody>
      </p:sp>
    </p:spTree>
    <p:extLst>
      <p:ext uri="{BB962C8B-B14F-4D97-AF65-F5344CB8AC3E}">
        <p14:creationId xmlns:p14="http://schemas.microsoft.com/office/powerpoint/2010/main" val="1126984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oel\Desktop\imagen\mujeres-testigos-de-jehov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417646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4283968" y="404664"/>
            <a:ext cx="4680520" cy="6124754"/>
          </a:xfrm>
          <a:prstGeom prst="rect">
            <a:avLst/>
          </a:prstGeom>
          <a:noFill/>
        </p:spPr>
        <p:txBody>
          <a:bodyPr wrap="square" rtlCol="0">
            <a:spAutoFit/>
          </a:bodyPr>
          <a:lstStyle/>
          <a:p>
            <a:r>
              <a:rPr lang="es-DO" sz="3600" b="1" dirty="0"/>
              <a:t>“Nuestras hermanas, las jóvenes, las de edad madura y las ancianas, pueden desempeñar una parte en la terminación de la obra de Dios en este tiempo.”(</a:t>
            </a:r>
            <a:r>
              <a:rPr lang="es-DO" sz="3200" dirty="0"/>
              <a:t>EV, P. 342).</a:t>
            </a:r>
          </a:p>
        </p:txBody>
      </p:sp>
    </p:spTree>
    <p:extLst>
      <p:ext uri="{BB962C8B-B14F-4D97-AF65-F5344CB8AC3E}">
        <p14:creationId xmlns:p14="http://schemas.microsoft.com/office/powerpoint/2010/main" val="13363895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oel\Desktop\imagen\espiritu san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836712"/>
            <a:ext cx="3816424" cy="48965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923929" y="684272"/>
            <a:ext cx="4680520" cy="5201424"/>
          </a:xfrm>
          <a:prstGeom prst="rect">
            <a:avLst/>
          </a:prstGeom>
          <a:noFill/>
        </p:spPr>
        <p:txBody>
          <a:bodyPr wrap="square" rtlCol="0">
            <a:spAutoFit/>
          </a:bodyPr>
          <a:lstStyle/>
          <a:p>
            <a:r>
              <a:rPr lang="es-DO" sz="4400" b="1" dirty="0"/>
              <a:t>“Todo el cielo está esperando a las mujeres para mostrar al mundo  el poder del evangelio</a:t>
            </a:r>
            <a:r>
              <a:rPr lang="es-DO" sz="2400" b="1" dirty="0"/>
              <a:t>.”(Hechos de los apóstoles. P. 444).</a:t>
            </a:r>
          </a:p>
        </p:txBody>
      </p:sp>
    </p:spTree>
    <p:extLst>
      <p:ext uri="{BB962C8B-B14F-4D97-AF65-F5344CB8AC3E}">
        <p14:creationId xmlns:p14="http://schemas.microsoft.com/office/powerpoint/2010/main" val="21456136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C02F7F8-7628-49F7-9A7C-D07068F5A41C}"/>
              </a:ext>
            </a:extLst>
          </p:cNvPr>
          <p:cNvSpPr>
            <a:spLocks noGrp="1" noChangeArrowheads="1"/>
          </p:cNvSpPr>
          <p:nvPr>
            <p:ph type="title"/>
          </p:nvPr>
        </p:nvSpPr>
        <p:spPr>
          <a:xfrm>
            <a:off x="927498" y="527791"/>
            <a:ext cx="6172200" cy="857250"/>
          </a:xfrm>
        </p:spPr>
        <p:txBody>
          <a:bodyPr>
            <a:noAutofit/>
          </a:bodyPr>
          <a:lstStyle/>
          <a:p>
            <a:pPr algn="ctr"/>
            <a:r>
              <a:rPr lang="es-DO" altLang="es-DO" sz="3200" b="1" dirty="0">
                <a:solidFill>
                  <a:srgbClr val="FF0000"/>
                </a:solidFill>
                <a:latin typeface="Arial" panose="020B0604020202020204" pitchFamily="34" charset="0"/>
                <a:cs typeface="Arial" panose="020B0604020202020204" pitchFamily="34" charset="0"/>
              </a:rPr>
              <a:t>7 elementos claves para la testificación efectiva</a:t>
            </a:r>
          </a:p>
        </p:txBody>
      </p:sp>
      <p:sp>
        <p:nvSpPr>
          <p:cNvPr id="17412" name="AutoShape 4">
            <a:extLst>
              <a:ext uri="{FF2B5EF4-FFF2-40B4-BE49-F238E27FC236}">
                <a16:creationId xmlns:a16="http://schemas.microsoft.com/office/drawing/2014/main" id="{9C19B7A2-6FB6-45A1-9923-D9618C532899}"/>
              </a:ext>
            </a:extLst>
          </p:cNvPr>
          <p:cNvSpPr>
            <a:spLocks noChangeArrowheads="1"/>
          </p:cNvSpPr>
          <p:nvPr/>
        </p:nvSpPr>
        <p:spPr bwMode="auto">
          <a:xfrm>
            <a:off x="3600450" y="3257550"/>
            <a:ext cx="1989189" cy="1243013"/>
          </a:xfrm>
          <a:prstGeom prst="hexagon">
            <a:avLst>
              <a:gd name="adj" fmla="val 34746"/>
              <a:gd name="vf" fmla="val 115470"/>
            </a:avLst>
          </a:prstGeom>
          <a:solidFill>
            <a:srgbClr val="993300"/>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
              <a:defRPr sz="2400">
                <a:solidFill>
                  <a:srgbClr val="262626"/>
                </a:solidFill>
                <a:latin typeface="Book Antiqua" panose="02040602050305030304" pitchFamily="18" charset="0"/>
                <a:ea typeface="MS PGothic" panose="020B0600070205080204" pitchFamily="34" charset="-128"/>
              </a:defRPr>
            </a:lvl1pPr>
            <a:lvl2pPr marL="742950" indent="-285750">
              <a:spcBef>
                <a:spcPct val="20000"/>
              </a:spcBef>
              <a:buClr>
                <a:schemeClr val="accent1"/>
              </a:buClr>
              <a:buFont typeface="Wingdings" panose="05000000000000000000" pitchFamily="2" charset="2"/>
              <a:buChar char=""/>
              <a:defRPr sz="2200">
                <a:solidFill>
                  <a:srgbClr val="262626"/>
                </a:solidFill>
                <a:latin typeface="Book Antiqua" panose="02040602050305030304" pitchFamily="18" charset="0"/>
                <a:ea typeface="MS PGothic" panose="020B0600070205080204" pitchFamily="34" charset="-128"/>
              </a:defRPr>
            </a:lvl2pPr>
            <a:lvl3pPr marL="1143000" indent="-228600">
              <a:spcBef>
                <a:spcPct val="20000"/>
              </a:spcBef>
              <a:buClr>
                <a:schemeClr val="accent1"/>
              </a:buClr>
              <a:buFont typeface="Wingdings" panose="05000000000000000000" pitchFamily="2" charset="2"/>
              <a:buChar char=""/>
              <a:defRPr sz="2000">
                <a:solidFill>
                  <a:srgbClr val="262626"/>
                </a:solidFill>
                <a:latin typeface="Book Antiqua" panose="02040602050305030304" pitchFamily="18" charset="0"/>
                <a:ea typeface="MS PGothic" panose="020B0600070205080204" pitchFamily="34" charset="-128"/>
              </a:defRPr>
            </a:lvl3pPr>
            <a:lvl4pPr marL="1600200" indent="-228600">
              <a:spcBef>
                <a:spcPct val="20000"/>
              </a:spcBef>
              <a:buClr>
                <a:schemeClr val="accent1"/>
              </a:buClr>
              <a:buFont typeface="Wingdings" panose="05000000000000000000" pitchFamily="2" charset="2"/>
              <a:buChar char=""/>
              <a:defRPr>
                <a:solidFill>
                  <a:srgbClr val="262626"/>
                </a:solidFill>
                <a:latin typeface="Book Antiqua" panose="02040602050305030304" pitchFamily="18" charset="0"/>
                <a:ea typeface="MS PGothic" panose="020B0600070205080204" pitchFamily="34" charset="-128"/>
              </a:defRPr>
            </a:lvl4pPr>
            <a:lvl5pPr marL="2057400" indent="-228600">
              <a:spcBef>
                <a:spcPct val="20000"/>
              </a:spcBef>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9pPr>
          </a:lstStyle>
          <a:p>
            <a:pPr algn="ctr" eaLnBrk="1" hangingPunct="1">
              <a:spcBef>
                <a:spcPct val="0"/>
              </a:spcBef>
              <a:buClrTx/>
              <a:buFontTx/>
              <a:buNone/>
            </a:pPr>
            <a:r>
              <a:rPr lang="es-ES" altLang="es-DO" sz="2800" b="1" i="1" dirty="0">
                <a:solidFill>
                  <a:schemeClr val="bg1"/>
                </a:solidFill>
                <a:latin typeface="Arial" panose="020B0604020202020204" pitchFamily="34" charset="0"/>
                <a:cs typeface="Arial" panose="020B0604020202020204" pitchFamily="34" charset="0"/>
              </a:rPr>
              <a:t>Los</a:t>
            </a:r>
          </a:p>
          <a:p>
            <a:pPr algn="ctr" eaLnBrk="1" hangingPunct="1">
              <a:spcBef>
                <a:spcPct val="0"/>
              </a:spcBef>
              <a:buClrTx/>
              <a:buFontTx/>
              <a:buNone/>
            </a:pPr>
            <a:r>
              <a:rPr lang="es-ES" altLang="es-DO" sz="2800" b="1" i="1" dirty="0">
                <a:solidFill>
                  <a:schemeClr val="bg1"/>
                </a:solidFill>
                <a:latin typeface="Arial" panose="020B0604020202020204" pitchFamily="34" charset="0"/>
                <a:cs typeface="Arial" panose="020B0604020202020204" pitchFamily="34" charset="0"/>
              </a:rPr>
              <a:t>Métodos</a:t>
            </a:r>
          </a:p>
        </p:txBody>
      </p:sp>
      <p:sp>
        <p:nvSpPr>
          <p:cNvPr id="17413" name="AutoShape 5">
            <a:extLst>
              <a:ext uri="{FF2B5EF4-FFF2-40B4-BE49-F238E27FC236}">
                <a16:creationId xmlns:a16="http://schemas.microsoft.com/office/drawing/2014/main" id="{BDC61177-FFB1-4F29-A0DE-C2BEDFD7D0B4}"/>
              </a:ext>
            </a:extLst>
          </p:cNvPr>
          <p:cNvSpPr>
            <a:spLocks noChangeArrowheads="1"/>
          </p:cNvSpPr>
          <p:nvPr/>
        </p:nvSpPr>
        <p:spPr bwMode="auto">
          <a:xfrm>
            <a:off x="3587786" y="2001017"/>
            <a:ext cx="1989189" cy="1243013"/>
          </a:xfrm>
          <a:prstGeom prst="hexagon">
            <a:avLst>
              <a:gd name="adj" fmla="val 34746"/>
              <a:gd name="vf" fmla="val 115470"/>
            </a:avLst>
          </a:prstGeom>
          <a:solidFill>
            <a:srgbClr val="FFCC00"/>
          </a:solidFill>
          <a:ln w="9525">
            <a:solidFill>
              <a:schemeClr val="tx1"/>
            </a:solidFill>
            <a:miter lim="800000"/>
            <a:headEnd/>
            <a:tailEnd/>
          </a:ln>
        </p:spPr>
        <p:txBody>
          <a:bodyPr wrap="none" anchor="ctr"/>
          <a:lstStyle>
            <a:lvl1pPr eaLnBrk="0" hangingPunct="0">
              <a:defRPr sz="28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8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8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8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8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lang="es-ES" altLang="es-DO" sz="2400" dirty="0">
                <a:latin typeface="Arial" panose="020B0604020202020204" pitchFamily="34" charset="0"/>
                <a:cs typeface="Arial" panose="020B0604020202020204" pitchFamily="34" charset="0"/>
              </a:rPr>
              <a:t>EL  P. R.</a:t>
            </a:r>
          </a:p>
          <a:p>
            <a:pPr algn="ctr" eaLnBrk="1" hangingPunct="1">
              <a:defRPr/>
            </a:pPr>
            <a:r>
              <a:rPr lang="es-ES" altLang="es-DO" sz="3200" dirty="0">
                <a:latin typeface="Arial" panose="020B0604020202020204" pitchFamily="34" charset="0"/>
                <a:cs typeface="Arial" panose="020B0604020202020204" pitchFamily="34" charset="0"/>
              </a:rPr>
              <a:t>Jesús</a:t>
            </a:r>
          </a:p>
        </p:txBody>
      </p:sp>
      <p:sp>
        <p:nvSpPr>
          <p:cNvPr id="17414" name="AutoShape 6">
            <a:extLst>
              <a:ext uri="{FF2B5EF4-FFF2-40B4-BE49-F238E27FC236}">
                <a16:creationId xmlns:a16="http://schemas.microsoft.com/office/drawing/2014/main" id="{777E9DDB-AF7E-4FFE-893E-3A4890D8265F}"/>
              </a:ext>
            </a:extLst>
          </p:cNvPr>
          <p:cNvSpPr>
            <a:spLocks noChangeArrowheads="1"/>
          </p:cNvSpPr>
          <p:nvPr/>
        </p:nvSpPr>
        <p:spPr bwMode="auto">
          <a:xfrm>
            <a:off x="5151162" y="2616995"/>
            <a:ext cx="2517181" cy="1250156"/>
          </a:xfrm>
          <a:prstGeom prst="hexagon">
            <a:avLst>
              <a:gd name="adj" fmla="val 34746"/>
              <a:gd name="vf" fmla="val 115470"/>
            </a:avLst>
          </a:prstGeom>
          <a:solidFill>
            <a:srgbClr val="666699"/>
          </a:solidFill>
          <a:ln w="9525">
            <a:solidFill>
              <a:schemeClr val="tx1"/>
            </a:solidFill>
            <a:miter lim="800000"/>
            <a:headEnd/>
            <a:tailEnd/>
          </a:ln>
        </p:spPr>
        <p:txBody>
          <a:bodyPr wrap="none" anchor="ctr"/>
          <a:lstStyle>
            <a:lvl1pPr eaLnBrk="0" hangingPunct="0">
              <a:defRPr sz="2800" b="1">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800" b="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800" b="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800" b="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8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lang="es-ES" altLang="es-DO" sz="21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EL Espíritu S.</a:t>
            </a:r>
          </a:p>
          <a:p>
            <a:pPr algn="ctr" eaLnBrk="1" hangingPunct="1">
              <a:defRPr/>
            </a:pPr>
            <a:r>
              <a:rPr lang="es-ES" altLang="es-DO" sz="21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P.</a:t>
            </a:r>
          </a:p>
        </p:txBody>
      </p:sp>
      <p:sp>
        <p:nvSpPr>
          <p:cNvPr id="17415" name="AutoShape 7">
            <a:extLst>
              <a:ext uri="{FF2B5EF4-FFF2-40B4-BE49-F238E27FC236}">
                <a16:creationId xmlns:a16="http://schemas.microsoft.com/office/drawing/2014/main" id="{7885774A-79BC-4987-B26E-B8622F309CF0}"/>
              </a:ext>
            </a:extLst>
          </p:cNvPr>
          <p:cNvSpPr>
            <a:spLocks noChangeArrowheads="1"/>
          </p:cNvSpPr>
          <p:nvPr/>
        </p:nvSpPr>
        <p:spPr bwMode="auto">
          <a:xfrm>
            <a:off x="5151162" y="3860007"/>
            <a:ext cx="2517181" cy="1269206"/>
          </a:xfrm>
          <a:prstGeom prst="hexagon">
            <a:avLst>
              <a:gd name="adj" fmla="val 35636"/>
              <a:gd name="vf" fmla="val 115470"/>
            </a:avLst>
          </a:prstGeom>
          <a:solidFill>
            <a:srgbClr val="808080"/>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
              <a:defRPr sz="2400">
                <a:solidFill>
                  <a:srgbClr val="262626"/>
                </a:solidFill>
                <a:latin typeface="Book Antiqua" panose="02040602050305030304" pitchFamily="18" charset="0"/>
                <a:ea typeface="MS PGothic" panose="020B0600070205080204" pitchFamily="34" charset="-128"/>
              </a:defRPr>
            </a:lvl1pPr>
            <a:lvl2pPr marL="742950" indent="-285750">
              <a:spcBef>
                <a:spcPct val="20000"/>
              </a:spcBef>
              <a:buClr>
                <a:schemeClr val="accent1"/>
              </a:buClr>
              <a:buFont typeface="Wingdings" panose="05000000000000000000" pitchFamily="2" charset="2"/>
              <a:buChar char=""/>
              <a:defRPr sz="2200">
                <a:solidFill>
                  <a:srgbClr val="262626"/>
                </a:solidFill>
                <a:latin typeface="Book Antiqua" panose="02040602050305030304" pitchFamily="18" charset="0"/>
                <a:ea typeface="MS PGothic" panose="020B0600070205080204" pitchFamily="34" charset="-128"/>
              </a:defRPr>
            </a:lvl2pPr>
            <a:lvl3pPr marL="1143000" indent="-228600">
              <a:spcBef>
                <a:spcPct val="20000"/>
              </a:spcBef>
              <a:buClr>
                <a:schemeClr val="accent1"/>
              </a:buClr>
              <a:buFont typeface="Wingdings" panose="05000000000000000000" pitchFamily="2" charset="2"/>
              <a:buChar char=""/>
              <a:defRPr sz="2000">
                <a:solidFill>
                  <a:srgbClr val="262626"/>
                </a:solidFill>
                <a:latin typeface="Book Antiqua" panose="02040602050305030304" pitchFamily="18" charset="0"/>
                <a:ea typeface="MS PGothic" panose="020B0600070205080204" pitchFamily="34" charset="-128"/>
              </a:defRPr>
            </a:lvl3pPr>
            <a:lvl4pPr marL="1600200" indent="-228600">
              <a:spcBef>
                <a:spcPct val="20000"/>
              </a:spcBef>
              <a:buClr>
                <a:schemeClr val="accent1"/>
              </a:buClr>
              <a:buFont typeface="Wingdings" panose="05000000000000000000" pitchFamily="2" charset="2"/>
              <a:buChar char=""/>
              <a:defRPr>
                <a:solidFill>
                  <a:srgbClr val="262626"/>
                </a:solidFill>
                <a:latin typeface="Book Antiqua" panose="02040602050305030304" pitchFamily="18" charset="0"/>
                <a:ea typeface="MS PGothic" panose="020B0600070205080204" pitchFamily="34" charset="-128"/>
              </a:defRPr>
            </a:lvl4pPr>
            <a:lvl5pPr marL="2057400" indent="-228600">
              <a:spcBef>
                <a:spcPct val="20000"/>
              </a:spcBef>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9pPr>
          </a:lstStyle>
          <a:p>
            <a:pPr algn="ctr" eaLnBrk="1" hangingPunct="1">
              <a:spcBef>
                <a:spcPct val="0"/>
              </a:spcBef>
              <a:buClrTx/>
              <a:buFontTx/>
              <a:buNone/>
            </a:pPr>
            <a:r>
              <a:rPr lang="es-ES" altLang="es-DO" sz="2700" b="1" dirty="0">
                <a:solidFill>
                  <a:srgbClr val="FFFF00"/>
                </a:solidFill>
                <a:latin typeface="Arial" panose="020B0604020202020204" pitchFamily="34" charset="0"/>
                <a:cs typeface="Arial" panose="020B0604020202020204" pitchFamily="34" charset="0"/>
              </a:rPr>
              <a:t>La Oración</a:t>
            </a:r>
          </a:p>
        </p:txBody>
      </p:sp>
      <p:sp>
        <p:nvSpPr>
          <p:cNvPr id="17416" name="AutoShape 8">
            <a:extLst>
              <a:ext uri="{FF2B5EF4-FFF2-40B4-BE49-F238E27FC236}">
                <a16:creationId xmlns:a16="http://schemas.microsoft.com/office/drawing/2014/main" id="{A2DD5F30-6E00-4A68-AA88-A7DC76055722}"/>
              </a:ext>
            </a:extLst>
          </p:cNvPr>
          <p:cNvSpPr>
            <a:spLocks noChangeArrowheads="1"/>
          </p:cNvSpPr>
          <p:nvPr/>
        </p:nvSpPr>
        <p:spPr bwMode="auto">
          <a:xfrm>
            <a:off x="3600450" y="4457700"/>
            <a:ext cx="1989189" cy="1243013"/>
          </a:xfrm>
          <a:prstGeom prst="hexagon">
            <a:avLst>
              <a:gd name="adj" fmla="val 34746"/>
              <a:gd name="vf" fmla="val 115470"/>
            </a:avLst>
          </a:prstGeom>
          <a:solidFill>
            <a:srgbClr val="99CC00"/>
          </a:solidFill>
          <a:ln w="9525">
            <a:solidFill>
              <a:schemeClr val="tx1"/>
            </a:solidFill>
            <a:miter lim="800000"/>
            <a:headEnd/>
            <a:tailEnd/>
          </a:ln>
        </p:spPr>
        <p:txBody>
          <a:bodyPr wrap="none"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s-ES" altLang="es-DO" sz="2700" b="1" cap="all" dirty="0">
                <a:ln w="0"/>
                <a:effectLst>
                  <a:reflection blurRad="12700" stA="50000" endPos="50000" dist="5000" dir="5400000" sy="-100000" rotWithShape="0"/>
                </a:effectLst>
                <a:latin typeface="Arial" panose="020B0604020202020204" pitchFamily="34" charset="0"/>
                <a:ea typeface="ＭＳ Ｐゴシック" charset="0"/>
                <a:cs typeface="Arial" panose="020B0604020202020204" pitchFamily="34" charset="0"/>
              </a:rPr>
              <a:t>El cont.</a:t>
            </a:r>
          </a:p>
          <a:p>
            <a:pPr algn="ctr" eaLnBrk="1" hangingPunct="1">
              <a:defRPr/>
            </a:pPr>
            <a:r>
              <a:rPr lang="es-ES" altLang="es-DO" sz="2400" b="1" cap="all" dirty="0">
                <a:ln w="0"/>
                <a:effectLst>
                  <a:reflection blurRad="12700" stA="50000" endPos="50000" dist="5000" dir="5400000" sy="-100000" rotWithShape="0"/>
                </a:effectLst>
                <a:latin typeface="Arial" panose="020B0604020202020204" pitchFamily="34" charset="0"/>
                <a:ea typeface="ＭＳ Ｐゴシック" charset="0"/>
                <a:cs typeface="Arial" panose="020B0604020202020204" pitchFamily="34" charset="0"/>
              </a:rPr>
              <a:t>Mensaje</a:t>
            </a:r>
            <a:r>
              <a:rPr lang="es-ES" altLang="es-DO" sz="2700" b="1" cap="all" dirty="0">
                <a:ln w="0"/>
                <a:solidFill>
                  <a:schemeClr val="bg1"/>
                </a:solidFill>
                <a:effectLst>
                  <a:reflection blurRad="12700" stA="50000" endPos="50000" dist="5000" dir="5400000" sy="-100000" rotWithShape="0"/>
                </a:effectLst>
                <a:latin typeface="Arial" panose="020B0604020202020204" pitchFamily="34" charset="0"/>
                <a:ea typeface="ＭＳ Ｐゴシック" charset="0"/>
                <a:cs typeface="Arial" panose="020B0604020202020204" pitchFamily="34" charset="0"/>
              </a:rPr>
              <a:t>.</a:t>
            </a:r>
          </a:p>
        </p:txBody>
      </p:sp>
      <p:sp>
        <p:nvSpPr>
          <p:cNvPr id="17417" name="AutoShape 9">
            <a:extLst>
              <a:ext uri="{FF2B5EF4-FFF2-40B4-BE49-F238E27FC236}">
                <a16:creationId xmlns:a16="http://schemas.microsoft.com/office/drawing/2014/main" id="{DC7F0125-CBA6-41F4-BB0C-A5EFCC4C8683}"/>
              </a:ext>
            </a:extLst>
          </p:cNvPr>
          <p:cNvSpPr>
            <a:spLocks noChangeArrowheads="1"/>
          </p:cNvSpPr>
          <p:nvPr/>
        </p:nvSpPr>
        <p:spPr bwMode="auto">
          <a:xfrm>
            <a:off x="1331641" y="3886200"/>
            <a:ext cx="2681957" cy="1243013"/>
          </a:xfrm>
          <a:prstGeom prst="hexagon">
            <a:avLst>
              <a:gd name="adj" fmla="val 34756"/>
              <a:gd name="vf" fmla="val 115470"/>
            </a:avLst>
          </a:prstGeom>
          <a:solidFill>
            <a:srgbClr val="339966"/>
          </a:soli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
              <a:defRPr sz="2400">
                <a:solidFill>
                  <a:srgbClr val="262626"/>
                </a:solidFill>
                <a:latin typeface="Book Antiqua" panose="02040602050305030304" pitchFamily="18" charset="0"/>
                <a:ea typeface="MS PGothic" panose="020B0600070205080204" pitchFamily="34" charset="-128"/>
              </a:defRPr>
            </a:lvl1pPr>
            <a:lvl2pPr marL="742950" indent="-285750">
              <a:spcBef>
                <a:spcPct val="20000"/>
              </a:spcBef>
              <a:buClr>
                <a:schemeClr val="accent1"/>
              </a:buClr>
              <a:buFont typeface="Wingdings" panose="05000000000000000000" pitchFamily="2" charset="2"/>
              <a:buChar char=""/>
              <a:defRPr sz="2200">
                <a:solidFill>
                  <a:srgbClr val="262626"/>
                </a:solidFill>
                <a:latin typeface="Book Antiqua" panose="02040602050305030304" pitchFamily="18" charset="0"/>
                <a:ea typeface="MS PGothic" panose="020B0600070205080204" pitchFamily="34" charset="-128"/>
              </a:defRPr>
            </a:lvl2pPr>
            <a:lvl3pPr marL="1143000" indent="-228600">
              <a:spcBef>
                <a:spcPct val="20000"/>
              </a:spcBef>
              <a:buClr>
                <a:schemeClr val="accent1"/>
              </a:buClr>
              <a:buFont typeface="Wingdings" panose="05000000000000000000" pitchFamily="2" charset="2"/>
              <a:buChar char=""/>
              <a:defRPr sz="2000">
                <a:solidFill>
                  <a:srgbClr val="262626"/>
                </a:solidFill>
                <a:latin typeface="Book Antiqua" panose="02040602050305030304" pitchFamily="18" charset="0"/>
                <a:ea typeface="MS PGothic" panose="020B0600070205080204" pitchFamily="34" charset="-128"/>
              </a:defRPr>
            </a:lvl3pPr>
            <a:lvl4pPr marL="1600200" indent="-228600">
              <a:spcBef>
                <a:spcPct val="20000"/>
              </a:spcBef>
              <a:buClr>
                <a:schemeClr val="accent1"/>
              </a:buClr>
              <a:buFont typeface="Wingdings" panose="05000000000000000000" pitchFamily="2" charset="2"/>
              <a:buChar char=""/>
              <a:defRPr>
                <a:solidFill>
                  <a:srgbClr val="262626"/>
                </a:solidFill>
                <a:latin typeface="Book Antiqua" panose="02040602050305030304" pitchFamily="18" charset="0"/>
                <a:ea typeface="MS PGothic" panose="020B0600070205080204" pitchFamily="34" charset="-128"/>
              </a:defRPr>
            </a:lvl4pPr>
            <a:lvl5pPr marL="2057400" indent="-228600">
              <a:spcBef>
                <a:spcPct val="20000"/>
              </a:spcBef>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9pPr>
          </a:lstStyle>
          <a:p>
            <a:pPr algn="ctr" eaLnBrk="1" hangingPunct="1">
              <a:spcBef>
                <a:spcPct val="0"/>
              </a:spcBef>
              <a:buClrTx/>
              <a:buFontTx/>
              <a:buNone/>
            </a:pPr>
            <a:r>
              <a:rPr lang="es-ES" altLang="es-DO" b="1" dirty="0">
                <a:solidFill>
                  <a:srgbClr val="FFFF00"/>
                </a:solidFill>
                <a:latin typeface="Arial" panose="020B0604020202020204" pitchFamily="34" charset="0"/>
                <a:cs typeface="Arial" panose="020B0604020202020204" pitchFamily="34" charset="0"/>
              </a:rPr>
              <a:t>EL </a:t>
            </a:r>
            <a:r>
              <a:rPr lang="es-ES" altLang="es-DO" b="1" dirty="0" err="1">
                <a:solidFill>
                  <a:srgbClr val="FFFF00"/>
                </a:solidFill>
                <a:latin typeface="Arial" panose="020B0604020202020204" pitchFamily="34" charset="0"/>
                <a:cs typeface="Arial" panose="020B0604020202020204" pitchFamily="34" charset="0"/>
              </a:rPr>
              <a:t>leng</a:t>
            </a:r>
            <a:r>
              <a:rPr lang="es-ES" altLang="es-DO" b="1" dirty="0">
                <a:solidFill>
                  <a:srgbClr val="FFFF00"/>
                </a:solidFill>
                <a:latin typeface="Arial" panose="020B0604020202020204" pitchFamily="34" charset="0"/>
                <a:cs typeface="Arial" panose="020B0604020202020204" pitchFamily="34" charset="0"/>
              </a:rPr>
              <a:t>.</a:t>
            </a:r>
          </a:p>
          <a:p>
            <a:pPr algn="ctr" eaLnBrk="1" hangingPunct="1">
              <a:spcBef>
                <a:spcPct val="0"/>
              </a:spcBef>
              <a:buClrTx/>
              <a:buFontTx/>
              <a:buNone/>
            </a:pPr>
            <a:r>
              <a:rPr lang="es-ES" altLang="es-DO" b="1" dirty="0">
                <a:solidFill>
                  <a:srgbClr val="FFFF00"/>
                </a:solidFill>
                <a:latin typeface="Arial" panose="020B0604020202020204" pitchFamily="34" charset="0"/>
                <a:cs typeface="Arial" panose="020B0604020202020204" pitchFamily="34" charset="0"/>
              </a:rPr>
              <a:t>Mensaje.</a:t>
            </a:r>
          </a:p>
        </p:txBody>
      </p:sp>
      <p:sp>
        <p:nvSpPr>
          <p:cNvPr id="17418" name="AutoShape 10">
            <a:extLst>
              <a:ext uri="{FF2B5EF4-FFF2-40B4-BE49-F238E27FC236}">
                <a16:creationId xmlns:a16="http://schemas.microsoft.com/office/drawing/2014/main" id="{27B616A7-C03E-40A1-829A-DB7DEFD5F8D9}"/>
              </a:ext>
            </a:extLst>
          </p:cNvPr>
          <p:cNvSpPr>
            <a:spLocks noChangeArrowheads="1"/>
          </p:cNvSpPr>
          <p:nvPr/>
        </p:nvSpPr>
        <p:spPr bwMode="auto">
          <a:xfrm>
            <a:off x="1331641" y="2628900"/>
            <a:ext cx="2681958" cy="1243013"/>
          </a:xfrm>
          <a:prstGeom prst="hexagon">
            <a:avLst>
              <a:gd name="adj" fmla="val 34746"/>
              <a:gd name="vf" fmla="val 115470"/>
            </a:avLst>
          </a:prstGeom>
          <a:solidFill>
            <a:srgbClr val="008080"/>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s-ES" altLang="es-DO" sz="2700" b="1" i="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Ir. A la casa.</a:t>
            </a:r>
          </a:p>
          <a:p>
            <a:pPr algn="ctr" eaLnBrk="1" hangingPunct="1">
              <a:defRPr/>
            </a:pPr>
            <a:r>
              <a:rPr lang="es-ES" altLang="es-DO" sz="2700" b="1" i="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GENTE</a:t>
            </a:r>
          </a:p>
        </p:txBody>
      </p:sp>
    </p:spTree>
    <p:extLst>
      <p:ext uri="{BB962C8B-B14F-4D97-AF65-F5344CB8AC3E}">
        <p14:creationId xmlns:p14="http://schemas.microsoft.com/office/powerpoint/2010/main" val="1355872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 to="" calcmode="lin" valueType="num">
                                      <p:cBhvr>
                                        <p:cTn id="7" dur="1" fill="hold"/>
                                        <p:tgtEl>
                                          <p:spTgt spid="17412"/>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7413"/>
                                        </p:tgtEl>
                                        <p:attrNameLst>
                                          <p:attrName>style.visibility</p:attrName>
                                        </p:attrNameLst>
                                      </p:cBhvr>
                                      <p:to>
                                        <p:strVal val="visible"/>
                                      </p:to>
                                    </p:set>
                                    <p:anim to="" calcmode="lin" valueType="num">
                                      <p:cBhvr>
                                        <p:cTn id="12" dur="1" fill="hold"/>
                                        <p:tgtEl>
                                          <p:spTgt spid="17413"/>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7414"/>
                                        </p:tgtEl>
                                        <p:attrNameLst>
                                          <p:attrName>style.visibility</p:attrName>
                                        </p:attrNameLst>
                                      </p:cBhvr>
                                      <p:to>
                                        <p:strVal val="visible"/>
                                      </p:to>
                                    </p:set>
                                    <p:anim to="" calcmode="lin" valueType="num">
                                      <p:cBhvr>
                                        <p:cTn id="17" dur="1" fill="hold"/>
                                        <p:tgtEl>
                                          <p:spTgt spid="17414"/>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7415"/>
                                        </p:tgtEl>
                                        <p:attrNameLst>
                                          <p:attrName>style.visibility</p:attrName>
                                        </p:attrNameLst>
                                      </p:cBhvr>
                                      <p:to>
                                        <p:strVal val="visible"/>
                                      </p:to>
                                    </p:set>
                                    <p:anim to="" calcmode="lin" valueType="num">
                                      <p:cBhvr>
                                        <p:cTn id="22" dur="1" fill="hold"/>
                                        <p:tgtEl>
                                          <p:spTgt spid="17415"/>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7416"/>
                                        </p:tgtEl>
                                        <p:attrNameLst>
                                          <p:attrName>style.visibility</p:attrName>
                                        </p:attrNameLst>
                                      </p:cBhvr>
                                      <p:to>
                                        <p:strVal val="visible"/>
                                      </p:to>
                                    </p:set>
                                    <p:anim to="" calcmode="lin" valueType="num">
                                      <p:cBhvr>
                                        <p:cTn id="27" dur="1" fill="hold"/>
                                        <p:tgtEl>
                                          <p:spTgt spid="17416"/>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7417"/>
                                        </p:tgtEl>
                                        <p:attrNameLst>
                                          <p:attrName>style.visibility</p:attrName>
                                        </p:attrNameLst>
                                      </p:cBhvr>
                                      <p:to>
                                        <p:strVal val="visible"/>
                                      </p:to>
                                    </p:set>
                                    <p:anim to="" calcmode="lin" valueType="num">
                                      <p:cBhvr>
                                        <p:cTn id="32" dur="1" fill="hold"/>
                                        <p:tgtEl>
                                          <p:spTgt spid="17417"/>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7418"/>
                                        </p:tgtEl>
                                        <p:attrNameLst>
                                          <p:attrName>style.visibility</p:attrName>
                                        </p:attrNameLst>
                                      </p:cBhvr>
                                      <p:to>
                                        <p:strVal val="visible"/>
                                      </p:to>
                                    </p:set>
                                    <p:anim to="" calcmode="lin" valueType="num">
                                      <p:cBhvr>
                                        <p:cTn id="37" dur="1" fill="hold"/>
                                        <p:tgtEl>
                                          <p:spTgt spid="174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p:bldP spid="17413" grpId="0" animBg="1"/>
      <p:bldP spid="17414" grpId="0" animBg="1"/>
      <p:bldP spid="17415" grpId="0" animBg="1"/>
      <p:bldP spid="17417" grpId="0" animBg="1"/>
      <p:bldP spid="174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FF05EF81-CBA0-41AC-951C-F13C911D09D5}"/>
              </a:ext>
            </a:extLst>
          </p:cNvPr>
          <p:cNvSpPr>
            <a:spLocks noGrp="1" noChangeArrowheads="1"/>
          </p:cNvSpPr>
          <p:nvPr>
            <p:ph type="subTitle" idx="1"/>
          </p:nvPr>
        </p:nvSpPr>
        <p:spPr>
          <a:xfrm>
            <a:off x="3836989" y="1828800"/>
            <a:ext cx="4911476" cy="4876800"/>
          </a:xfrm>
          <a:solidFill>
            <a:schemeClr val="tx1"/>
          </a:solidFill>
          <a:extLst>
            <a:ext uri="{91240B29-F687-4f45-9708-019B960494DF}"/>
            <a:ext uri="{FAA26D3D-D897-4be2-8F04-BA451C77F1D7}"/>
          </a:extLst>
        </p:spPr>
        <p:txBody>
          <a:bodyPr>
            <a:normAutofit fontScale="92500" lnSpcReduction="10000"/>
            <a:scene3d>
              <a:camera prst="orthographicFront"/>
              <a:lightRig rig="balanced" dir="t">
                <a:rot lat="0" lon="0" rev="2100000"/>
              </a:lightRig>
            </a:scene3d>
            <a:sp3d extrusionH="57150" prstMaterial="metal">
              <a:bevelT w="38100" h="25400"/>
              <a:contourClr>
                <a:schemeClr val="bg2"/>
              </a:contourClr>
            </a:sp3d>
          </a:bodyPr>
          <a:lstStyle/>
          <a:p>
            <a:pPr eaLnBrk="1" hangingPunct="1">
              <a:lnSpc>
                <a:spcPct val="80000"/>
              </a:lnSpc>
              <a:buFont typeface="Wingdings" charset="0"/>
              <a:buNone/>
              <a:defRPr/>
            </a:pPr>
            <a:r>
              <a:rPr lang="ja-JP" altLang="es-DO" sz="3200" b="1" dirty="0">
                <a:ln w="50800"/>
                <a:solidFill>
                  <a:schemeClr val="bg1"/>
                </a:solidFill>
                <a:effectLst/>
                <a:ea typeface="ＭＳ Ｐゴシック" charset="0"/>
                <a:cs typeface="+mn-cs"/>
              </a:rPr>
              <a:t>“</a:t>
            </a:r>
            <a:r>
              <a:rPr lang="es-DO" sz="3200" b="1" dirty="0">
                <a:ln w="50800"/>
                <a:solidFill>
                  <a:schemeClr val="bg1"/>
                </a:solidFill>
                <a:effectLst/>
                <a:ea typeface="ＭＳ Ｐゴシック" charset="0"/>
                <a:cs typeface="+mn-cs"/>
              </a:rPr>
              <a:t> </a:t>
            </a:r>
          </a:p>
          <a:p>
            <a:pPr eaLnBrk="1" hangingPunct="1">
              <a:lnSpc>
                <a:spcPct val="80000"/>
              </a:lnSpc>
              <a:buFont typeface="Wingdings" charset="0"/>
              <a:buNone/>
              <a:defRPr/>
            </a:pPr>
            <a:r>
              <a:rPr lang="es-DO" sz="3500" b="1" dirty="0">
                <a:ln w="50800"/>
                <a:solidFill>
                  <a:schemeClr val="bg1"/>
                </a:solidFill>
                <a:effectLst/>
                <a:latin typeface="Dubai" panose="020B0503030403030204" pitchFamily="34" charset="-78"/>
                <a:ea typeface="ＭＳ Ｐゴシック" charset="0"/>
                <a:cs typeface="Dubai" panose="020B0503030403030204" pitchFamily="34" charset="-78"/>
              </a:rPr>
              <a:t>NO HAY OTRO MÉTODO PARA ALCANZAR A LA GENTE FUERA DEL MÉTODO DE CRISTO</a:t>
            </a:r>
            <a:r>
              <a:rPr lang="ja-JP" altLang="es-DO" sz="3500" b="1" dirty="0">
                <a:ln w="50800"/>
                <a:solidFill>
                  <a:schemeClr val="bg1"/>
                </a:solidFill>
                <a:effectLst/>
                <a:latin typeface="Dubai" panose="020B0503030403030204" pitchFamily="34" charset="-78"/>
                <a:ea typeface="ＭＳ Ｐゴシック" charset="0"/>
                <a:cs typeface="Dubai" panose="020B0503030403030204" pitchFamily="34" charset="-78"/>
              </a:rPr>
              <a:t>”</a:t>
            </a:r>
            <a:r>
              <a:rPr lang="es-DO" sz="3500" b="1" dirty="0">
                <a:ln w="50800"/>
                <a:solidFill>
                  <a:schemeClr val="bg1"/>
                </a:solidFill>
                <a:effectLst/>
                <a:latin typeface="Dubai" panose="020B0503030403030204" pitchFamily="34" charset="-78"/>
                <a:ea typeface="ＭＳ Ｐゴシック" charset="0"/>
                <a:cs typeface="Dubai" panose="020B0503030403030204" pitchFamily="34" charset="-78"/>
              </a:rPr>
              <a:t> </a:t>
            </a:r>
          </a:p>
          <a:p>
            <a:pPr eaLnBrk="1" hangingPunct="1">
              <a:lnSpc>
                <a:spcPct val="80000"/>
              </a:lnSpc>
              <a:buFont typeface="Wingdings" charset="0"/>
              <a:buNone/>
              <a:defRPr/>
            </a:pPr>
            <a:r>
              <a:rPr lang="es-DO" sz="3500" b="1" dirty="0">
                <a:ln w="50800"/>
                <a:solidFill>
                  <a:schemeClr val="bg1"/>
                </a:solidFill>
                <a:effectLst/>
                <a:latin typeface="Dubai" panose="020B0503030403030204" pitchFamily="34" charset="-78"/>
                <a:ea typeface="ＭＳ Ｐゴシック" charset="0"/>
                <a:cs typeface="Dubai" panose="020B0503030403030204" pitchFamily="34" charset="-78"/>
              </a:rPr>
              <a:t>(T. 8 Pág. 73).</a:t>
            </a:r>
          </a:p>
          <a:p>
            <a:pPr eaLnBrk="1" hangingPunct="1">
              <a:lnSpc>
                <a:spcPct val="80000"/>
              </a:lnSpc>
              <a:buFont typeface="Wingdings" charset="0"/>
              <a:buNone/>
              <a:defRPr/>
            </a:pPr>
            <a:endParaRPr lang="es-DO" sz="3200" b="1" dirty="0">
              <a:ln w="50800"/>
              <a:solidFill>
                <a:schemeClr val="bg1"/>
              </a:solidFill>
              <a:effectLst/>
              <a:ea typeface="ＭＳ Ｐゴシック" charset="0"/>
              <a:cs typeface="+mn-cs"/>
            </a:endParaRPr>
          </a:p>
          <a:p>
            <a:pPr eaLnBrk="1" hangingPunct="1">
              <a:lnSpc>
                <a:spcPct val="80000"/>
              </a:lnSpc>
              <a:buFont typeface="Wingdings" charset="0"/>
              <a:buNone/>
              <a:defRPr/>
            </a:pPr>
            <a:r>
              <a:rPr lang="ja-JP" altLang="es-DO" sz="3200" b="1" dirty="0">
                <a:ln w="50800"/>
                <a:solidFill>
                  <a:schemeClr val="bg1"/>
                </a:solidFill>
                <a:effectLst/>
                <a:ea typeface="ＭＳ Ｐゴシック" charset="0"/>
                <a:cs typeface="+mn-cs"/>
              </a:rPr>
              <a:t>“</a:t>
            </a:r>
            <a:r>
              <a:rPr lang="es-DO" sz="3200" b="1" dirty="0">
                <a:ln w="50800"/>
                <a:solidFill>
                  <a:schemeClr val="bg1"/>
                </a:solidFill>
                <a:effectLst/>
                <a:ea typeface="ＭＳ Ｐゴシック" charset="0"/>
                <a:cs typeface="+mn-cs"/>
              </a:rPr>
              <a:t>LA OBRA DE SALVAR ALMAS DEBE LLEVARSE A CABO CON EL MÉTODO DE CRISTO</a:t>
            </a:r>
            <a:r>
              <a:rPr lang="ja-JP" altLang="es-DO" sz="3200" b="1" dirty="0">
                <a:ln w="50800"/>
                <a:solidFill>
                  <a:schemeClr val="bg1"/>
                </a:solidFill>
                <a:effectLst/>
                <a:ea typeface="ＭＳ Ｐゴシック" charset="0"/>
                <a:cs typeface="+mn-cs"/>
              </a:rPr>
              <a:t>”</a:t>
            </a:r>
            <a:r>
              <a:rPr lang="es-DO" sz="3200" b="1" dirty="0">
                <a:ln w="50800"/>
                <a:solidFill>
                  <a:schemeClr val="bg1"/>
                </a:solidFill>
                <a:effectLst/>
                <a:ea typeface="ＭＳ Ｐゴシック" charset="0"/>
                <a:cs typeface="+mn-cs"/>
              </a:rPr>
              <a:t> </a:t>
            </a:r>
            <a:endParaRPr lang="es-DO" sz="2800" b="1" dirty="0">
              <a:ln w="50800"/>
              <a:solidFill>
                <a:schemeClr val="bg1"/>
              </a:solidFill>
              <a:effectLst/>
              <a:ea typeface="ＭＳ Ｐゴシック" charset="0"/>
              <a:cs typeface="+mn-cs"/>
            </a:endParaRPr>
          </a:p>
          <a:p>
            <a:pPr eaLnBrk="1" hangingPunct="1">
              <a:lnSpc>
                <a:spcPct val="80000"/>
              </a:lnSpc>
              <a:buFont typeface="Wingdings" charset="0"/>
              <a:buNone/>
              <a:defRPr/>
            </a:pPr>
            <a:r>
              <a:rPr lang="es-DO" sz="2800" b="1" dirty="0">
                <a:ln w="50800"/>
                <a:solidFill>
                  <a:schemeClr val="bg1"/>
                </a:solidFill>
                <a:effectLst/>
                <a:ea typeface="ＭＳ Ｐゴシック" charset="0"/>
                <a:cs typeface="+mn-cs"/>
              </a:rPr>
              <a:t>(JT. 3 Pág. 553).</a:t>
            </a:r>
          </a:p>
        </p:txBody>
      </p:sp>
      <p:sp>
        <p:nvSpPr>
          <p:cNvPr id="52227" name="Rectangle 9">
            <a:extLst>
              <a:ext uri="{FF2B5EF4-FFF2-40B4-BE49-F238E27FC236}">
                <a16:creationId xmlns:a16="http://schemas.microsoft.com/office/drawing/2014/main" id="{5D5D492F-20D4-4639-B505-CA495A0440AB}"/>
              </a:ext>
            </a:extLst>
          </p:cNvPr>
          <p:cNvSpPr>
            <a:spLocks noChangeArrowheads="1"/>
          </p:cNvSpPr>
          <p:nvPr/>
        </p:nvSpPr>
        <p:spPr bwMode="auto">
          <a:xfrm>
            <a:off x="107504" y="152400"/>
            <a:ext cx="8640960" cy="1676400"/>
          </a:xfrm>
          <a:prstGeom prst="rect">
            <a:avLst/>
          </a:prstGeom>
          <a:solidFill>
            <a:srgbClr val="00B0F0">
              <a:alpha val="85881"/>
            </a:srgbClr>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F0000"/>
            </a:extrusionClr>
            <a:contourClr>
              <a:srgbClr val="00B0F0"/>
            </a:contourClr>
          </a:sp3d>
        </p:spPr>
        <p:txBody>
          <a:bodyPr wrap="none" anchor="ctr">
            <a:flatTx/>
          </a:bodyPr>
          <a:lstStyle>
            <a:lvl1pPr>
              <a:spcBef>
                <a:spcPct val="20000"/>
              </a:spcBef>
              <a:buClr>
                <a:schemeClr val="accent1"/>
              </a:buClr>
              <a:buFont typeface="Wingdings" panose="05000000000000000000" pitchFamily="2" charset="2"/>
              <a:buChar char=""/>
              <a:defRPr sz="2400">
                <a:solidFill>
                  <a:srgbClr val="262626"/>
                </a:solidFill>
                <a:latin typeface="Book Antiqua" panose="02040602050305030304" pitchFamily="18" charset="0"/>
                <a:ea typeface="MS PGothic" panose="020B0600070205080204" pitchFamily="34" charset="-128"/>
              </a:defRPr>
            </a:lvl1pPr>
            <a:lvl2pPr marL="742950" indent="-285750">
              <a:spcBef>
                <a:spcPct val="20000"/>
              </a:spcBef>
              <a:buClr>
                <a:schemeClr val="accent1"/>
              </a:buClr>
              <a:buFont typeface="Wingdings" panose="05000000000000000000" pitchFamily="2" charset="2"/>
              <a:buChar char=""/>
              <a:defRPr sz="2200">
                <a:solidFill>
                  <a:srgbClr val="262626"/>
                </a:solidFill>
                <a:latin typeface="Book Antiqua" panose="02040602050305030304" pitchFamily="18" charset="0"/>
                <a:ea typeface="MS PGothic" panose="020B0600070205080204" pitchFamily="34" charset="-128"/>
              </a:defRPr>
            </a:lvl2pPr>
            <a:lvl3pPr marL="1143000" indent="-228600">
              <a:spcBef>
                <a:spcPct val="20000"/>
              </a:spcBef>
              <a:buClr>
                <a:schemeClr val="accent1"/>
              </a:buClr>
              <a:buFont typeface="Wingdings" panose="05000000000000000000" pitchFamily="2" charset="2"/>
              <a:buChar char=""/>
              <a:defRPr sz="2000">
                <a:solidFill>
                  <a:srgbClr val="262626"/>
                </a:solidFill>
                <a:latin typeface="Book Antiqua" panose="02040602050305030304" pitchFamily="18" charset="0"/>
                <a:ea typeface="MS PGothic" panose="020B0600070205080204" pitchFamily="34" charset="-128"/>
              </a:defRPr>
            </a:lvl3pPr>
            <a:lvl4pPr marL="1600200" indent="-228600">
              <a:spcBef>
                <a:spcPct val="20000"/>
              </a:spcBef>
              <a:buClr>
                <a:schemeClr val="accent1"/>
              </a:buClr>
              <a:buFont typeface="Wingdings" panose="05000000000000000000" pitchFamily="2" charset="2"/>
              <a:buChar char=""/>
              <a:defRPr>
                <a:solidFill>
                  <a:srgbClr val="262626"/>
                </a:solidFill>
                <a:latin typeface="Book Antiqua" panose="02040602050305030304" pitchFamily="18" charset="0"/>
                <a:ea typeface="MS PGothic" panose="020B0600070205080204" pitchFamily="34" charset="-128"/>
              </a:defRPr>
            </a:lvl4pPr>
            <a:lvl5pPr marL="2057400" indent="-228600">
              <a:spcBef>
                <a:spcPct val="20000"/>
              </a:spcBef>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9pPr>
          </a:lstStyle>
          <a:p>
            <a:pPr algn="ctr" eaLnBrk="1" hangingPunct="1">
              <a:spcBef>
                <a:spcPct val="0"/>
              </a:spcBef>
              <a:buClrTx/>
              <a:buFontTx/>
              <a:buNone/>
            </a:pPr>
            <a:r>
              <a:rPr lang="es-ES" altLang="es-DO" sz="4800" dirty="0">
                <a:solidFill>
                  <a:srgbClr val="FFFF00"/>
                </a:solidFill>
                <a:latin typeface="Times New Roman" panose="02020603050405020304" pitchFamily="18" charset="0"/>
              </a:rPr>
              <a:t>VERDADES PROFUNDAS</a:t>
            </a:r>
            <a:r>
              <a:rPr lang="es-ES" altLang="es-DO" sz="3400" dirty="0">
                <a:solidFill>
                  <a:srgbClr val="FFFF00"/>
                </a:solidFill>
                <a:latin typeface="Times New Roman" panose="02020603050405020304" pitchFamily="18" charset="0"/>
              </a:rPr>
              <a:t> </a:t>
            </a:r>
            <a:endParaRPr lang="es-DO" altLang="es-DO" sz="3400" dirty="0">
              <a:solidFill>
                <a:srgbClr val="FFFF00"/>
              </a:solidFill>
              <a:latin typeface="Times New Roman" panose="02020603050405020304" pitchFamily="18" charset="0"/>
            </a:endParaRPr>
          </a:p>
        </p:txBody>
      </p:sp>
      <p:pic>
        <p:nvPicPr>
          <p:cNvPr id="52228" name="Picture 11" descr="puerta[1]">
            <a:extLst>
              <a:ext uri="{FF2B5EF4-FFF2-40B4-BE49-F238E27FC236}">
                <a16:creationId xmlns:a16="http://schemas.microsoft.com/office/drawing/2014/main" id="{6B970BB2-34EF-4D36-8867-A6A8D979D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3836988" cy="47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a:extLst>
              <a:ext uri="{FF2B5EF4-FFF2-40B4-BE49-F238E27FC236}">
                <a16:creationId xmlns:a16="http://schemas.microsoft.com/office/drawing/2014/main" id="{0690C64A-E302-47C5-983B-8FF32CB3E2F2}"/>
              </a:ext>
            </a:extLst>
          </p:cNvPr>
          <p:cNvSpPr>
            <a:spLocks noGrp="1"/>
          </p:cNvSpPr>
          <p:nvPr>
            <p:ph idx="1"/>
          </p:nvPr>
        </p:nvSpPr>
        <p:spPr>
          <a:xfrm>
            <a:off x="533400" y="2057400"/>
            <a:ext cx="8005763" cy="4800600"/>
          </a:xfrm>
        </p:spPr>
        <p:txBody>
          <a:bodyPr>
            <a:normAutofit lnSpcReduction="10000"/>
          </a:bodyPr>
          <a:lstStyle/>
          <a:p>
            <a:pPr eaLnBrk="1" hangingPunct="1">
              <a:lnSpc>
                <a:spcPct val="90000"/>
              </a:lnSpc>
              <a:buFontTx/>
              <a:buNone/>
            </a:pPr>
            <a:r>
              <a:rPr lang="es-DO" altLang="es-DO" sz="3200" b="1" dirty="0">
                <a:solidFill>
                  <a:schemeClr val="tx1"/>
                </a:solidFill>
              </a:rPr>
              <a:t>  </a:t>
            </a:r>
            <a:r>
              <a:rPr lang="es-DO" altLang="en-US" sz="3200" b="1" dirty="0">
                <a:solidFill>
                  <a:schemeClr val="tx1"/>
                </a:solidFill>
              </a:rPr>
              <a:t>“</a:t>
            </a:r>
            <a:r>
              <a:rPr lang="es-DO" altLang="es-DO" sz="3200" b="1" dirty="0">
                <a:solidFill>
                  <a:schemeClr val="tx1"/>
                </a:solidFill>
              </a:rPr>
              <a:t>CUANDO EN NUESTRO TRABAJO USAMOS EL MÉTODO DE CRISTO, EL RESULTADO SERÁ UNA COSECHA </a:t>
            </a:r>
            <a:r>
              <a:rPr lang="es-DO" altLang="es-DO" sz="3200" b="1" u="sng" dirty="0">
                <a:solidFill>
                  <a:srgbClr val="FF0000"/>
                </a:solidFill>
              </a:rPr>
              <a:t>ABUNDANTE</a:t>
            </a:r>
            <a:r>
              <a:rPr lang="es-DO" altLang="es-DO" sz="3200" b="1" dirty="0">
                <a:solidFill>
                  <a:schemeClr val="tx1"/>
                </a:solidFill>
              </a:rPr>
              <a:t> DE ALMAS</a:t>
            </a:r>
            <a:r>
              <a:rPr lang="es-DO" altLang="en-US" sz="2800" b="1" dirty="0">
                <a:solidFill>
                  <a:schemeClr val="tx1"/>
                </a:solidFill>
              </a:rPr>
              <a:t>”</a:t>
            </a:r>
            <a:r>
              <a:rPr lang="es-DO" altLang="es-DO" sz="2800" b="1" dirty="0">
                <a:solidFill>
                  <a:schemeClr val="tx1"/>
                </a:solidFill>
              </a:rPr>
              <a:t> (EV. P. 242).</a:t>
            </a:r>
          </a:p>
          <a:p>
            <a:pPr eaLnBrk="1" hangingPunct="1">
              <a:lnSpc>
                <a:spcPct val="90000"/>
              </a:lnSpc>
            </a:pPr>
            <a:endParaRPr lang="es-DO" altLang="es-DO" sz="2800" b="1" dirty="0">
              <a:solidFill>
                <a:schemeClr val="tx1"/>
              </a:solidFill>
            </a:endParaRPr>
          </a:p>
          <a:p>
            <a:pPr eaLnBrk="1" hangingPunct="1">
              <a:lnSpc>
                <a:spcPct val="90000"/>
              </a:lnSpc>
              <a:buFontTx/>
              <a:buNone/>
            </a:pPr>
            <a:r>
              <a:rPr lang="es-DO" altLang="es-DO" sz="2800" b="1" dirty="0">
                <a:solidFill>
                  <a:schemeClr val="tx1"/>
                </a:solidFill>
              </a:rPr>
              <a:t>  </a:t>
            </a:r>
            <a:r>
              <a:rPr lang="es-DO" altLang="en-US" sz="3200" b="1" dirty="0">
                <a:solidFill>
                  <a:schemeClr val="tx1"/>
                </a:solidFill>
              </a:rPr>
              <a:t>“</a:t>
            </a:r>
            <a:r>
              <a:rPr lang="es-DO" altLang="es-DO" sz="3200" b="1" dirty="0">
                <a:solidFill>
                  <a:schemeClr val="tx1"/>
                </a:solidFill>
              </a:rPr>
              <a:t>LOS QUE USAN EL MÉTODO DE CRISTO PARA TESTIFICAR, NO NECESITAN  CARGARSE  DE ANSIEDAD  POR  EL ÉXITO</a:t>
            </a:r>
            <a:r>
              <a:rPr lang="es-DO" altLang="en-US" sz="3200" b="1" dirty="0">
                <a:solidFill>
                  <a:schemeClr val="tx1"/>
                </a:solidFill>
              </a:rPr>
              <a:t>”</a:t>
            </a:r>
            <a:r>
              <a:rPr lang="es-DO" altLang="es-DO" sz="3200" b="1" dirty="0">
                <a:solidFill>
                  <a:schemeClr val="tx1"/>
                </a:solidFill>
              </a:rPr>
              <a:t> </a:t>
            </a:r>
            <a:r>
              <a:rPr lang="es-DO" altLang="es-DO" sz="2800" b="1" dirty="0">
                <a:solidFill>
                  <a:schemeClr val="tx1"/>
                </a:solidFill>
              </a:rPr>
              <a:t>(EV. P. 243).</a:t>
            </a:r>
          </a:p>
        </p:txBody>
      </p:sp>
      <p:sp>
        <p:nvSpPr>
          <p:cNvPr id="54275" name="Rectangle 4">
            <a:extLst>
              <a:ext uri="{FF2B5EF4-FFF2-40B4-BE49-F238E27FC236}">
                <a16:creationId xmlns:a16="http://schemas.microsoft.com/office/drawing/2014/main" id="{666BF080-C3C1-46B5-957C-69183C4BBE44}"/>
              </a:ext>
            </a:extLst>
          </p:cNvPr>
          <p:cNvSpPr>
            <a:spLocks noChangeArrowheads="1"/>
          </p:cNvSpPr>
          <p:nvPr/>
        </p:nvSpPr>
        <p:spPr bwMode="auto">
          <a:xfrm>
            <a:off x="762000" y="228600"/>
            <a:ext cx="7777163" cy="1441450"/>
          </a:xfrm>
          <a:prstGeom prst="rect">
            <a:avLst/>
          </a:prstGeom>
          <a:solidFill>
            <a:srgbClr val="FF0000">
              <a:alpha val="85881"/>
            </a:srgbClr>
          </a:solidFill>
          <a:ln w="9525">
            <a:miter lim="800000"/>
            <a:headEnd/>
            <a:tailEnd/>
          </a:ln>
          <a:scene3d>
            <a:camera prst="legacyObliqueBottomLeft"/>
            <a:lightRig rig="legacyFlat3" dir="t"/>
          </a:scene3d>
          <a:sp3d extrusionH="4302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Clr>
                <a:schemeClr val="accent1"/>
              </a:buClr>
              <a:buFont typeface="Wingdings" panose="05000000000000000000" pitchFamily="2" charset="2"/>
              <a:buChar char=""/>
              <a:defRPr sz="2400">
                <a:solidFill>
                  <a:srgbClr val="262626"/>
                </a:solidFill>
                <a:latin typeface="Book Antiqua" panose="02040602050305030304" pitchFamily="18" charset="0"/>
                <a:ea typeface="MS PGothic" panose="020B0600070205080204" pitchFamily="34" charset="-128"/>
              </a:defRPr>
            </a:lvl1pPr>
            <a:lvl2pPr marL="742950" indent="-285750">
              <a:spcBef>
                <a:spcPct val="20000"/>
              </a:spcBef>
              <a:buClr>
                <a:schemeClr val="accent1"/>
              </a:buClr>
              <a:buFont typeface="Wingdings" panose="05000000000000000000" pitchFamily="2" charset="2"/>
              <a:buChar char=""/>
              <a:defRPr sz="2200">
                <a:solidFill>
                  <a:srgbClr val="262626"/>
                </a:solidFill>
                <a:latin typeface="Book Antiqua" panose="02040602050305030304" pitchFamily="18" charset="0"/>
                <a:ea typeface="MS PGothic" panose="020B0600070205080204" pitchFamily="34" charset="-128"/>
              </a:defRPr>
            </a:lvl2pPr>
            <a:lvl3pPr marL="1143000" indent="-228600">
              <a:spcBef>
                <a:spcPct val="20000"/>
              </a:spcBef>
              <a:buClr>
                <a:schemeClr val="accent1"/>
              </a:buClr>
              <a:buFont typeface="Wingdings" panose="05000000000000000000" pitchFamily="2" charset="2"/>
              <a:buChar char=""/>
              <a:defRPr sz="2000">
                <a:solidFill>
                  <a:srgbClr val="262626"/>
                </a:solidFill>
                <a:latin typeface="Book Antiqua" panose="02040602050305030304" pitchFamily="18" charset="0"/>
                <a:ea typeface="MS PGothic" panose="020B0600070205080204" pitchFamily="34" charset="-128"/>
              </a:defRPr>
            </a:lvl3pPr>
            <a:lvl4pPr marL="1600200" indent="-228600">
              <a:spcBef>
                <a:spcPct val="20000"/>
              </a:spcBef>
              <a:buClr>
                <a:schemeClr val="accent1"/>
              </a:buClr>
              <a:buFont typeface="Wingdings" panose="05000000000000000000" pitchFamily="2" charset="2"/>
              <a:buChar char=""/>
              <a:defRPr>
                <a:solidFill>
                  <a:srgbClr val="262626"/>
                </a:solidFill>
                <a:latin typeface="Book Antiqua" panose="02040602050305030304" pitchFamily="18" charset="0"/>
                <a:ea typeface="MS PGothic" panose="020B0600070205080204" pitchFamily="34" charset="-128"/>
              </a:defRPr>
            </a:lvl4pPr>
            <a:lvl5pPr marL="2057400" indent="-228600">
              <a:spcBef>
                <a:spcPct val="20000"/>
              </a:spcBef>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1600">
                <a:solidFill>
                  <a:srgbClr val="262626"/>
                </a:solidFill>
                <a:latin typeface="Book Antiqua" panose="02040602050305030304" pitchFamily="18" charset="0"/>
                <a:ea typeface="MS PGothic" panose="020B0600070205080204" pitchFamily="34" charset="-128"/>
              </a:defRPr>
            </a:lvl9pPr>
          </a:lstStyle>
          <a:p>
            <a:pPr algn="ctr" eaLnBrk="1" hangingPunct="1">
              <a:spcBef>
                <a:spcPct val="0"/>
              </a:spcBef>
              <a:buClrTx/>
              <a:buFontTx/>
              <a:buNone/>
            </a:pPr>
            <a:r>
              <a:rPr lang="es-ES" altLang="es-DO" sz="4800" b="1" dirty="0">
                <a:solidFill>
                  <a:schemeClr val="bg1"/>
                </a:solidFill>
                <a:latin typeface="Times New Roman" panose="02020603050405020304" pitchFamily="18" charset="0"/>
              </a:rPr>
              <a:t>VERDADES PROFUNDAS</a:t>
            </a:r>
            <a:r>
              <a:rPr lang="es-ES" altLang="es-DO" sz="3400" b="1" dirty="0">
                <a:solidFill>
                  <a:schemeClr val="bg1"/>
                </a:solidFill>
                <a:latin typeface="Times New Roman" panose="02020603050405020304" pitchFamily="18" charset="0"/>
              </a:rPr>
              <a:t> </a:t>
            </a:r>
            <a:endParaRPr lang="es-DO" altLang="es-DO" sz="3400" b="1" dirty="0">
              <a:solidFill>
                <a:schemeClr val="bg1"/>
              </a:solidFill>
              <a:latin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stretch>
            <a:fillRect/>
          </a:stretch>
        </p:blipFill>
        <p:spPr>
          <a:xfrm>
            <a:off x="0" y="2708920"/>
            <a:ext cx="9144000" cy="4149080"/>
          </a:xfrm>
          <a:prstGeom prst="rect">
            <a:avLst/>
          </a:prstGeom>
        </p:spPr>
      </p:pic>
      <p:sp>
        <p:nvSpPr>
          <p:cNvPr id="5" name="4 CuadroTexto"/>
          <p:cNvSpPr txBox="1"/>
          <p:nvPr/>
        </p:nvSpPr>
        <p:spPr>
          <a:xfrm>
            <a:off x="251520" y="188640"/>
            <a:ext cx="8424936" cy="2616101"/>
          </a:xfrm>
          <a:prstGeom prst="rect">
            <a:avLst/>
          </a:prstGeom>
          <a:noFill/>
        </p:spPr>
        <p:txBody>
          <a:bodyPr wrap="square" rtlCol="0">
            <a:spAutoFit/>
          </a:bodyPr>
          <a:lstStyle/>
          <a:p>
            <a:r>
              <a:rPr lang="es-DO" sz="3200" b="1" dirty="0">
                <a:latin typeface="Arial" panose="020B0604020202020204" pitchFamily="34" charset="0"/>
                <a:cs typeface="Arial" panose="020B0604020202020204" pitchFamily="34" charset="0"/>
              </a:rPr>
              <a:t>“La recompensa del trabajo de cada fiel mujer, se recibirá en el reino de los cielos, cuando Cristo mismo, con su propia manos colocará la corona de victoria sobre sus cabezas.”(</a:t>
            </a:r>
            <a:r>
              <a:rPr lang="es-DO" sz="2000" b="1" dirty="0">
                <a:latin typeface="Arial" panose="020B0604020202020204" pitchFamily="34" charset="0"/>
                <a:cs typeface="Arial" panose="020B0604020202020204" pitchFamily="34" charset="0"/>
              </a:rPr>
              <a:t>Ministerio de curación, P. 47</a:t>
            </a:r>
            <a:r>
              <a:rPr lang="es-DO" sz="3200" b="1" dirty="0">
                <a:latin typeface="Arial" panose="020B0604020202020204" pitchFamily="34" charset="0"/>
                <a:cs typeface="Arial" panose="020B0604020202020204" pitchFamily="34" charset="0"/>
              </a:rPr>
              <a:t>)</a:t>
            </a:r>
            <a:endParaRPr lang="es-DO"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31506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https://fbcdn-sphotos-g-a.akamaihd.net/hphotos-ak-frc3/972192_684292114920534_125675328_n.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4725144"/>
          </a:xfrm>
          <a:prstGeom prst="rect">
            <a:avLst/>
          </a:prstGeom>
          <a:noFill/>
          <a:ln>
            <a:noFill/>
          </a:ln>
        </p:spPr>
      </p:pic>
      <p:sp>
        <p:nvSpPr>
          <p:cNvPr id="5" name="4 CuadroTexto"/>
          <p:cNvSpPr txBox="1"/>
          <p:nvPr/>
        </p:nvSpPr>
        <p:spPr>
          <a:xfrm>
            <a:off x="107504" y="4941168"/>
            <a:ext cx="8928992" cy="1569660"/>
          </a:xfrm>
          <a:prstGeom prst="rect">
            <a:avLst/>
          </a:prstGeom>
          <a:solidFill>
            <a:schemeClr val="bg2">
              <a:lumMod val="90000"/>
            </a:schemeClr>
          </a:solidFill>
          <a:scene3d>
            <a:camera prst="orthographicFront"/>
            <a:lightRig rig="threePt" dir="t"/>
          </a:scene3d>
          <a:sp3d>
            <a:bevelT prst="angle"/>
          </a:sp3d>
        </p:spPr>
        <p:txBody>
          <a:bodyPr wrap="square" rtlCol="0">
            <a:spAutoFit/>
          </a:bodyPr>
          <a:lstStyle/>
          <a:p>
            <a:r>
              <a:rPr lang="es-DO" sz="2400" b="1" dirty="0">
                <a:latin typeface="Arial" panose="020B0604020202020204" pitchFamily="34" charset="0"/>
                <a:cs typeface="Arial" panose="020B0604020202020204" pitchFamily="34" charset="0"/>
              </a:rPr>
              <a:t>“Debemos vivir en este mundo para ganar almas para el Salvador. Cada alma salvada será una estrella adiciona en la corona de Jesús. Cada alma ganada es un trofeo para la eternidad.”(</a:t>
            </a:r>
            <a:r>
              <a:rPr lang="es-DO"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SC. PP.335-339).</a:t>
            </a:r>
          </a:p>
        </p:txBody>
      </p:sp>
    </p:spTree>
    <p:extLst>
      <p:ext uri="{BB962C8B-B14F-4D97-AF65-F5344CB8AC3E}">
        <p14:creationId xmlns:p14="http://schemas.microsoft.com/office/powerpoint/2010/main" val="3533644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73F8812-0FBD-409F-9A29-257B065041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66" y="0"/>
            <a:ext cx="9074733" cy="6858000"/>
          </a:xfrm>
          <a:prstGeom prst="rect">
            <a:avLst/>
          </a:prstGeom>
        </p:spPr>
      </p:pic>
    </p:spTree>
    <p:extLst>
      <p:ext uri="{BB962C8B-B14F-4D97-AF65-F5344CB8AC3E}">
        <p14:creationId xmlns:p14="http://schemas.microsoft.com/office/powerpoint/2010/main" val="2240293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D3DFD68-C4C4-4D4D-8F33-2B8F2A82B0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162"/>
            <a:ext cx="9144000" cy="6893161"/>
          </a:xfrm>
          <a:prstGeom prst="rect">
            <a:avLst/>
          </a:prstGeom>
        </p:spPr>
      </p:pic>
      <p:sp>
        <p:nvSpPr>
          <p:cNvPr id="6" name="CuadroTexto 5">
            <a:extLst>
              <a:ext uri="{FF2B5EF4-FFF2-40B4-BE49-F238E27FC236}">
                <a16:creationId xmlns:a16="http://schemas.microsoft.com/office/drawing/2014/main" id="{0FE56636-5531-4225-905F-63D9F58E0A44}"/>
              </a:ext>
            </a:extLst>
          </p:cNvPr>
          <p:cNvSpPr txBox="1"/>
          <p:nvPr/>
        </p:nvSpPr>
        <p:spPr>
          <a:xfrm>
            <a:off x="395536" y="6093296"/>
            <a:ext cx="8352928" cy="400110"/>
          </a:xfrm>
          <a:prstGeom prst="rect">
            <a:avLst/>
          </a:prstGeom>
          <a:solidFill>
            <a:srgbClr val="FF0000"/>
          </a:solidFill>
        </p:spPr>
        <p:txBody>
          <a:bodyPr wrap="square" rtlCol="0">
            <a:spAutoFit/>
          </a:bodyPr>
          <a:lstStyle/>
          <a:p>
            <a:r>
              <a:rPr lang="es-DO" sz="2000" b="1" dirty="0">
                <a:solidFill>
                  <a:schemeClr val="bg1"/>
                </a:solidFill>
                <a:latin typeface="Arial" panose="020B0604020202020204" pitchFamily="34" charset="0"/>
                <a:cs typeface="Arial" panose="020B0604020202020204" pitchFamily="34" charset="0"/>
              </a:rPr>
              <a:t>ELLAS GANARON 1,503 ALMAS EL AÑO PASADO EN PERÚ.</a:t>
            </a:r>
          </a:p>
        </p:txBody>
      </p:sp>
    </p:spTree>
    <p:extLst>
      <p:ext uri="{BB962C8B-B14F-4D97-AF65-F5344CB8AC3E}">
        <p14:creationId xmlns:p14="http://schemas.microsoft.com/office/powerpoint/2010/main" val="1662523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C8FAA74-EF8B-4358-BCB9-F569C5E69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CuadroTexto 1">
            <a:extLst>
              <a:ext uri="{FF2B5EF4-FFF2-40B4-BE49-F238E27FC236}">
                <a16:creationId xmlns:a16="http://schemas.microsoft.com/office/drawing/2014/main" id="{682F9089-3CE9-4BB3-BFFC-DAF62EA92BCD}"/>
              </a:ext>
            </a:extLst>
          </p:cNvPr>
          <p:cNvSpPr txBox="1"/>
          <p:nvPr/>
        </p:nvSpPr>
        <p:spPr>
          <a:xfrm>
            <a:off x="1907704" y="6321668"/>
            <a:ext cx="6408712" cy="461665"/>
          </a:xfrm>
          <a:prstGeom prst="rect">
            <a:avLst/>
          </a:prstGeom>
          <a:solidFill>
            <a:srgbClr val="FF0000"/>
          </a:solidFill>
        </p:spPr>
        <p:txBody>
          <a:bodyPr wrap="square" rtlCol="0">
            <a:spAutoFit/>
          </a:bodyPr>
          <a:lstStyle/>
          <a:p>
            <a:r>
              <a:rPr lang="es-DO" sz="2400" b="1" dirty="0">
                <a:latin typeface="Arial" panose="020B0604020202020204" pitchFamily="34" charset="0"/>
                <a:cs typeface="Arial" panose="020B0604020202020204" pitchFamily="34" charset="0"/>
              </a:rPr>
              <a:t>1, 200 mujeres se reúnen para predicar</a:t>
            </a:r>
          </a:p>
        </p:txBody>
      </p:sp>
    </p:spTree>
    <p:extLst>
      <p:ext uri="{BB962C8B-B14F-4D97-AF65-F5344CB8AC3E}">
        <p14:creationId xmlns:p14="http://schemas.microsoft.com/office/powerpoint/2010/main" val="24734674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F333E10-07AE-420C-9DC0-96544267BB6D}"/>
              </a:ext>
            </a:extLst>
          </p:cNvPr>
          <p:cNvSpPr/>
          <p:nvPr/>
        </p:nvSpPr>
        <p:spPr>
          <a:xfrm>
            <a:off x="287524" y="950885"/>
            <a:ext cx="8352928" cy="5448671"/>
          </a:xfrm>
          <a:prstGeom prst="rect">
            <a:avLst/>
          </a:prstGeom>
        </p:spPr>
        <p:txBody>
          <a:bodyPr wrap="square">
            <a:spAutoFit/>
          </a:bodyPr>
          <a:lstStyle/>
          <a:p>
            <a:pPr>
              <a:lnSpc>
                <a:spcPct val="107000"/>
              </a:lnSpc>
              <a:spcAft>
                <a:spcPts val="800"/>
              </a:spcAft>
            </a:pPr>
            <a:r>
              <a:rPr lang="es-DO" sz="2000" dirty="0">
                <a:latin typeface="Calibri" panose="020F0502020204030204" pitchFamily="34" charset="0"/>
                <a:ea typeface="Calibri" panose="020F0502020204030204" pitchFamily="34" charset="0"/>
                <a:cs typeface="Times New Roman" panose="02020603050405020304" pitchFamily="18" charset="0"/>
              </a:rPr>
              <a:t> </a:t>
            </a:r>
          </a:p>
          <a:p>
            <a:r>
              <a:rPr lang="es-DO" sz="3200" i="1" dirty="0">
                <a:solidFill>
                  <a:srgbClr val="222325"/>
                </a:solidFill>
                <a:latin typeface="Arial" panose="020B0604020202020204" pitchFamily="34" charset="0"/>
                <a:ea typeface="Times New Roman" panose="02020603050405020304" pitchFamily="18" charset="0"/>
                <a:cs typeface="Arial" panose="020B0604020202020204" pitchFamily="34" charset="0"/>
              </a:rPr>
              <a:t>Oramos que un gran ejército de mujeres se una al movimiento y sean motivadas a vivir para Su gloria; mujeres que anuncien el evangelio con sus labios y con sus vidas, que hagan discípulos, que sirvan a Dios con sus talentos, fervor y entrega; mujeres cuya fortaleza está en Dios, que infundan a sus familias, iglesias y comunidades la fragancia de Cristo, para la fama y gloria de Su gran nombre.</a:t>
            </a:r>
            <a:r>
              <a:rPr lang="es-DO" i="1" dirty="0">
                <a:solidFill>
                  <a:srgbClr val="222325"/>
                </a:solidFill>
                <a:latin typeface="Segoe UI" panose="020B0502040204020203" pitchFamily="34" charset="0"/>
                <a:ea typeface="Times New Roman" panose="02020603050405020304" pitchFamily="18" charset="0"/>
              </a:rPr>
              <a:t> </a:t>
            </a:r>
            <a:endParaRPr lang="es-DO" sz="2400" dirty="0">
              <a:effectLst/>
              <a:latin typeface="Times New Roman" panose="02020603050405020304" pitchFamily="18" charset="0"/>
              <a:ea typeface="Times New Roman" panose="02020603050405020304" pitchFamily="18" charset="0"/>
            </a:endParaRPr>
          </a:p>
        </p:txBody>
      </p:sp>
      <p:sp>
        <p:nvSpPr>
          <p:cNvPr id="5" name="CuadroTexto 4">
            <a:extLst>
              <a:ext uri="{FF2B5EF4-FFF2-40B4-BE49-F238E27FC236}">
                <a16:creationId xmlns:a16="http://schemas.microsoft.com/office/drawing/2014/main" id="{0F242797-95B2-494D-A40E-7E8EA33F7EB7}"/>
              </a:ext>
            </a:extLst>
          </p:cNvPr>
          <p:cNvSpPr txBox="1"/>
          <p:nvPr/>
        </p:nvSpPr>
        <p:spPr>
          <a:xfrm>
            <a:off x="1187624" y="548680"/>
            <a:ext cx="6552728" cy="584775"/>
          </a:xfrm>
          <a:prstGeom prst="rect">
            <a:avLst/>
          </a:prstGeom>
          <a:noFill/>
        </p:spPr>
        <p:txBody>
          <a:bodyPr wrap="square" rtlCol="0">
            <a:spAutoFit/>
          </a:bodyPr>
          <a:lstStyle/>
          <a:p>
            <a:pPr algn="ctr"/>
            <a:r>
              <a:rPr lang="es-DO" sz="3200" dirty="0">
                <a:solidFill>
                  <a:srgbClr val="FF0000"/>
                </a:solidFill>
                <a:latin typeface="Arial" panose="020B0604020202020204" pitchFamily="34" charset="0"/>
                <a:cs typeface="Arial" panose="020B0604020202020204" pitchFamily="34" charset="0"/>
              </a:rPr>
              <a:t>LLAMADOS</a:t>
            </a:r>
          </a:p>
        </p:txBody>
      </p:sp>
    </p:spTree>
    <p:extLst>
      <p:ext uri="{BB962C8B-B14F-4D97-AF65-F5344CB8AC3E}">
        <p14:creationId xmlns:p14="http://schemas.microsoft.com/office/powerpoint/2010/main" val="27308814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30F53AA-5431-4C7B-86CD-0891034EA2D5}"/>
              </a:ext>
            </a:extLst>
          </p:cNvPr>
          <p:cNvSpPr/>
          <p:nvPr/>
        </p:nvSpPr>
        <p:spPr>
          <a:xfrm>
            <a:off x="323528" y="920621"/>
            <a:ext cx="8280920" cy="5016758"/>
          </a:xfrm>
          <a:prstGeom prst="rect">
            <a:avLst/>
          </a:prstGeom>
        </p:spPr>
        <p:txBody>
          <a:bodyPr wrap="square">
            <a:spAutoFit/>
          </a:bodyPr>
          <a:lstStyle/>
          <a:p>
            <a:r>
              <a:rPr lang="es-DO" sz="4000" i="1" dirty="0">
                <a:solidFill>
                  <a:srgbClr val="222325"/>
                </a:solidFill>
                <a:latin typeface="Arial" panose="020B0604020202020204" pitchFamily="34" charset="0"/>
                <a:ea typeface="Times New Roman" panose="02020603050405020304" pitchFamily="18" charset="0"/>
                <a:cs typeface="Arial" panose="020B0604020202020204" pitchFamily="34" charset="0"/>
              </a:rPr>
              <a:t>Y a toda cosa creada que está en el cielo, sobre la tierra, debajo de la tierra y en el mar, y a todas las cosas que en ellos hay, oí decir: al que está sentado en el trono, y al Cordero, sea la alabanza, la honra, la gloria y el dominio por los siglos de los siglos</a:t>
            </a:r>
            <a:r>
              <a:rPr lang="es-DO" i="1" dirty="0">
                <a:solidFill>
                  <a:srgbClr val="222325"/>
                </a:solidFill>
                <a:latin typeface="Segoe UI" panose="020B0502040204020203" pitchFamily="34" charset="0"/>
                <a:ea typeface="Times New Roman" panose="02020603050405020304" pitchFamily="18" charset="0"/>
              </a:rPr>
              <a:t>. </a:t>
            </a:r>
            <a:r>
              <a:rPr lang="es-DO" sz="2800" i="1" dirty="0">
                <a:solidFill>
                  <a:srgbClr val="222325"/>
                </a:solidFill>
                <a:latin typeface="Arial" panose="020B0604020202020204" pitchFamily="34" charset="0"/>
                <a:ea typeface="Times New Roman" panose="02020603050405020304" pitchFamily="18" charset="0"/>
                <a:cs typeface="Arial" panose="020B0604020202020204" pitchFamily="34" charset="0"/>
              </a:rPr>
              <a:t>!AMEN! (</a:t>
            </a:r>
            <a:r>
              <a:rPr lang="es-DO" sz="2800" i="1" u="sng" dirty="0" err="1">
                <a:solidFill>
                  <a:srgbClr val="66A343"/>
                </a:solidFill>
                <a:latin typeface="Arial" panose="020B0604020202020204" pitchFamily="34" charset="0"/>
                <a:ea typeface="Times New Roman" panose="02020603050405020304" pitchFamily="18" charset="0"/>
                <a:cs typeface="Arial" panose="020B0604020202020204" pitchFamily="34" charset="0"/>
                <a:hlinkClick r:id="rId2"/>
              </a:rPr>
              <a:t>Apo</a:t>
            </a:r>
            <a:r>
              <a:rPr lang="es-DO" sz="2800" i="1" u="sng" dirty="0">
                <a:solidFill>
                  <a:srgbClr val="66A343"/>
                </a:solidFill>
                <a:latin typeface="Arial" panose="020B0604020202020204" pitchFamily="34" charset="0"/>
                <a:ea typeface="Times New Roman" panose="02020603050405020304" pitchFamily="18" charset="0"/>
                <a:cs typeface="Arial" panose="020B0604020202020204" pitchFamily="34" charset="0"/>
                <a:hlinkClick r:id="rId2"/>
              </a:rPr>
              <a:t>. 5:13</a:t>
            </a:r>
            <a:r>
              <a:rPr lang="es-DO" sz="2800" i="1" dirty="0">
                <a:solidFill>
                  <a:srgbClr val="222325"/>
                </a:solidFill>
                <a:latin typeface="Arial" panose="020B0604020202020204" pitchFamily="34" charset="0"/>
                <a:ea typeface="Times New Roman" panose="02020603050405020304" pitchFamily="18" charset="0"/>
                <a:cs typeface="Arial" panose="020B0604020202020204" pitchFamily="34" charset="0"/>
              </a:rPr>
              <a:t>).</a:t>
            </a:r>
            <a:endParaRPr lang="es-DO"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238877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60C6E65-8D15-4DC6-8BCF-0EDE5B5BB4D7}"/>
              </a:ext>
            </a:extLst>
          </p:cNvPr>
          <p:cNvSpPr txBox="1"/>
          <p:nvPr/>
        </p:nvSpPr>
        <p:spPr>
          <a:xfrm>
            <a:off x="539552" y="1340768"/>
            <a:ext cx="7344816" cy="2800767"/>
          </a:xfrm>
          <a:prstGeom prst="rect">
            <a:avLst/>
          </a:prstGeom>
          <a:noFill/>
        </p:spPr>
        <p:txBody>
          <a:bodyPr wrap="square" rtlCol="0">
            <a:spAutoFit/>
          </a:bodyPr>
          <a:lstStyle/>
          <a:p>
            <a:pPr algn="ctr"/>
            <a:r>
              <a:rPr lang="es-DO" sz="4400" b="1" dirty="0"/>
              <a:t>GRACIAS HERMANAS, </a:t>
            </a:r>
          </a:p>
          <a:p>
            <a:pPr algn="ctr"/>
            <a:r>
              <a:rPr lang="es-DO" sz="4400" b="1" dirty="0"/>
              <a:t>LA VICTORIA</a:t>
            </a:r>
          </a:p>
          <a:p>
            <a:pPr algn="ctr"/>
            <a:r>
              <a:rPr lang="es-DO" sz="4400" b="1" dirty="0"/>
              <a:t>ESTÁ SEGURA EN CRISTO</a:t>
            </a:r>
          </a:p>
        </p:txBody>
      </p:sp>
    </p:spTree>
    <p:extLst>
      <p:ext uri="{BB962C8B-B14F-4D97-AF65-F5344CB8AC3E}">
        <p14:creationId xmlns:p14="http://schemas.microsoft.com/office/powerpoint/2010/main" val="22957939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411655-A38B-4804-B36F-13E3ED60E458}"/>
              </a:ext>
            </a:extLst>
          </p:cNvPr>
          <p:cNvSpPr>
            <a:spLocks noGrp="1"/>
          </p:cNvSpPr>
          <p:nvPr>
            <p:ph type="title"/>
          </p:nvPr>
        </p:nvSpPr>
        <p:spPr/>
        <p:txBody>
          <a:bodyPr/>
          <a:lstStyle/>
          <a:p>
            <a:endParaRPr lang="es-DO"/>
          </a:p>
        </p:txBody>
      </p:sp>
      <p:sp>
        <p:nvSpPr>
          <p:cNvPr id="3" name="Marcador de contenido 2">
            <a:extLst>
              <a:ext uri="{FF2B5EF4-FFF2-40B4-BE49-F238E27FC236}">
                <a16:creationId xmlns:a16="http://schemas.microsoft.com/office/drawing/2014/main" id="{568FE0ED-E426-47EB-B420-71494394EC37}"/>
              </a:ext>
            </a:extLst>
          </p:cNvPr>
          <p:cNvSpPr>
            <a:spLocks noGrp="1"/>
          </p:cNvSpPr>
          <p:nvPr>
            <p:ph sz="quarter" idx="1"/>
          </p:nvPr>
        </p:nvSpPr>
        <p:spPr/>
        <p:txBody>
          <a:bodyPr/>
          <a:lstStyle/>
          <a:p>
            <a:endParaRPr lang="es-DO"/>
          </a:p>
        </p:txBody>
      </p:sp>
    </p:spTree>
    <p:extLst>
      <p:ext uri="{BB962C8B-B14F-4D97-AF65-F5344CB8AC3E}">
        <p14:creationId xmlns:p14="http://schemas.microsoft.com/office/powerpoint/2010/main" val="17062996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0EEF69-6511-44E5-B424-629015F7A61F}"/>
              </a:ext>
            </a:extLst>
          </p:cNvPr>
          <p:cNvSpPr>
            <a:spLocks noGrp="1"/>
          </p:cNvSpPr>
          <p:nvPr>
            <p:ph type="title"/>
          </p:nvPr>
        </p:nvSpPr>
        <p:spPr/>
        <p:txBody>
          <a:bodyPr/>
          <a:lstStyle/>
          <a:p>
            <a:endParaRPr lang="es-DO"/>
          </a:p>
        </p:txBody>
      </p:sp>
      <p:sp>
        <p:nvSpPr>
          <p:cNvPr id="3" name="Marcador de contenido 2">
            <a:extLst>
              <a:ext uri="{FF2B5EF4-FFF2-40B4-BE49-F238E27FC236}">
                <a16:creationId xmlns:a16="http://schemas.microsoft.com/office/drawing/2014/main" id="{72281B58-0AEB-45D2-9723-9FC37BDE7E3F}"/>
              </a:ext>
            </a:extLst>
          </p:cNvPr>
          <p:cNvSpPr>
            <a:spLocks noGrp="1"/>
          </p:cNvSpPr>
          <p:nvPr>
            <p:ph sz="quarter" idx="1"/>
          </p:nvPr>
        </p:nvSpPr>
        <p:spPr/>
        <p:txBody>
          <a:bodyPr/>
          <a:lstStyle/>
          <a:p>
            <a:endParaRPr lang="es-DO"/>
          </a:p>
        </p:txBody>
      </p:sp>
    </p:spTree>
    <p:extLst>
      <p:ext uri="{BB962C8B-B14F-4D97-AF65-F5344CB8AC3E}">
        <p14:creationId xmlns:p14="http://schemas.microsoft.com/office/powerpoint/2010/main" val="10465591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39552" y="332656"/>
            <a:ext cx="7920880" cy="1446550"/>
          </a:xfrm>
          <a:prstGeom prst="rect">
            <a:avLst/>
          </a:prstGeom>
          <a:noFill/>
        </p:spPr>
        <p:txBody>
          <a:bodyPr wrap="square" rtlCol="0">
            <a:spAutoFit/>
          </a:bodyPr>
          <a:lstStyle/>
          <a:p>
            <a:r>
              <a:rPr lang="es-DO" sz="4400" b="1" dirty="0">
                <a:solidFill>
                  <a:srgbClr val="7030A0"/>
                </a:solidFill>
              </a:rPr>
              <a:t>SECRETOS DEL ÉXITO EN LA EVANGELIZACIÓN</a:t>
            </a:r>
          </a:p>
        </p:txBody>
      </p:sp>
      <p:pic>
        <p:nvPicPr>
          <p:cNvPr id="5122" name="Picture 2" descr="C:\Users\Joel\Desktop\imagen\SANT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779206"/>
            <a:ext cx="2520280" cy="21795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3" name="Picture 3" descr="C:\Users\Joel\Desktop\imagen\orand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958742"/>
            <a:ext cx="2874849" cy="2696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6 Imagen" descr="https://fbcdn-sphotos-a-a.akamaihd.net/hphotos-ak-prn1/1017190_670262079656871_177115134_n.jpg"/>
          <p:cNvPicPr/>
          <p:nvPr/>
        </p:nvPicPr>
        <p:blipFill>
          <a:blip r:embed="rId4">
            <a:extLst>
              <a:ext uri="{28A0092B-C50C-407E-A947-70E740481C1C}">
                <a14:useLocalDpi xmlns:a14="http://schemas.microsoft.com/office/drawing/2010/main" val="0"/>
              </a:ext>
            </a:extLst>
          </a:blip>
          <a:srcRect/>
          <a:stretch>
            <a:fillRect/>
          </a:stretch>
        </p:blipFill>
        <p:spPr bwMode="auto">
          <a:xfrm>
            <a:off x="5180856" y="3958743"/>
            <a:ext cx="3279576"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77056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el\Desktop\imagen\fue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0"/>
            <a:ext cx="34918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07504" y="305068"/>
            <a:ext cx="5688632" cy="6247864"/>
          </a:xfrm>
          <a:prstGeom prst="rect">
            <a:avLst/>
          </a:prstGeom>
          <a:noFill/>
        </p:spPr>
        <p:txBody>
          <a:bodyPr wrap="square" rtlCol="0">
            <a:spAutoFit/>
          </a:bodyPr>
          <a:lstStyle/>
          <a:p>
            <a:r>
              <a:rPr lang="es-DO" sz="8000" b="1" dirty="0">
                <a:latin typeface="Serto Jerusalem Outline" panose="00000400000000000000" pitchFamily="2" charset="-78"/>
                <a:cs typeface="Serto Jerusalem Outline" panose="00000400000000000000" pitchFamily="2" charset="-78"/>
              </a:rPr>
              <a:t>LA NECESIDADDEL ESPÍRITU SANTO</a:t>
            </a:r>
          </a:p>
        </p:txBody>
      </p:sp>
    </p:spTree>
    <p:extLst>
      <p:ext uri="{BB962C8B-B14F-4D97-AF65-F5344CB8AC3E}">
        <p14:creationId xmlns:p14="http://schemas.microsoft.com/office/powerpoint/2010/main" val="29181696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el\Desktop\imagen\espiritu san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21196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4355976" y="260648"/>
            <a:ext cx="4788024" cy="5693866"/>
          </a:xfrm>
          <a:prstGeom prst="rect">
            <a:avLst/>
          </a:prstGeom>
          <a:noFill/>
        </p:spPr>
        <p:txBody>
          <a:bodyPr wrap="square" rtlCol="0">
            <a:spAutoFit/>
          </a:bodyPr>
          <a:lstStyle/>
          <a:p>
            <a:r>
              <a:rPr lang="es-DO" sz="3200" b="1" dirty="0"/>
              <a:t>YO ENVIARÉ SOBRE VOSOTROS LA PROMESA DE MI PADRE: MÁS VOSOTROS QUEDAOS EN JERUSALÉN HASTA QUE SEÁIS INVESTIDOS CON EL PODER DE LO ALTO.(</a:t>
            </a:r>
            <a:r>
              <a:rPr lang="es-DO" sz="2000" b="1" dirty="0" err="1"/>
              <a:t>Lc</a:t>
            </a:r>
            <a:r>
              <a:rPr lang="es-DO" sz="2000" b="1" dirty="0"/>
              <a:t>. 24: 49).</a:t>
            </a:r>
          </a:p>
        </p:txBody>
      </p:sp>
    </p:spTree>
    <p:extLst>
      <p:ext uri="{BB962C8B-B14F-4D97-AF65-F5344CB8AC3E}">
        <p14:creationId xmlns:p14="http://schemas.microsoft.com/office/powerpoint/2010/main" val="3376482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F38E3C7-A9B1-4630-85A2-B8407EC188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36495" cy="6858000"/>
          </a:xfrm>
          <a:prstGeom prst="rect">
            <a:avLst/>
          </a:prstGeom>
        </p:spPr>
      </p:pic>
    </p:spTree>
    <p:extLst>
      <p:ext uri="{BB962C8B-B14F-4D97-AF65-F5344CB8AC3E}">
        <p14:creationId xmlns:p14="http://schemas.microsoft.com/office/powerpoint/2010/main" val="38837755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7504" y="260648"/>
            <a:ext cx="4392488" cy="6494085"/>
          </a:xfrm>
          <a:prstGeom prst="rect">
            <a:avLst/>
          </a:prstGeom>
          <a:noFill/>
        </p:spPr>
        <p:txBody>
          <a:bodyPr wrap="square" rtlCol="0">
            <a:spAutoFit/>
          </a:bodyPr>
          <a:lstStyle/>
          <a:p>
            <a:r>
              <a:rPr lang="es-DO" sz="3200" b="1" dirty="0"/>
              <a:t>PERO RECIBIRÉIS PODER CUANDO HAYA VENIDO SOBRE VOSOTROS EL ESPÍRITU SANTO; Y ME SERÉIS TESTIGOS, EN JERUSALÉN, EN TODA JUDEA, EN SAMARIA Y HASTA LO ÚLTIMO DE LA TIERRA.( </a:t>
            </a:r>
            <a:r>
              <a:rPr lang="es-DO" sz="2800" b="1" dirty="0"/>
              <a:t>Hech. 1: 8).</a:t>
            </a:r>
          </a:p>
        </p:txBody>
      </p:sp>
      <p:pic>
        <p:nvPicPr>
          <p:cNvPr id="2050" name="Picture 2" descr="C:\Users\Joel\Desktop\imagen\SANT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0"/>
            <a:ext cx="46440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1161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oel\Desktop\Fotos para Seminarios\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 y="2132856"/>
            <a:ext cx="9241160" cy="4799685"/>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395536" y="332656"/>
            <a:ext cx="8424936" cy="1815882"/>
          </a:xfrm>
          <a:prstGeom prst="rect">
            <a:avLst/>
          </a:prstGeom>
          <a:noFill/>
        </p:spPr>
        <p:txBody>
          <a:bodyPr wrap="square" rtlCol="0">
            <a:spAutoFit/>
          </a:bodyPr>
          <a:lstStyle/>
          <a:p>
            <a:r>
              <a:rPr lang="es-DO" sz="2800" b="1" dirty="0">
                <a:latin typeface="Arial" panose="020B0604020202020204" pitchFamily="34" charset="0"/>
                <a:cs typeface="Arial" panose="020B0604020202020204" pitchFamily="34" charset="0"/>
              </a:rPr>
              <a:t>“PORQUE JUAN A LA VERDAD BAUTIZÓ EN AGUA, MÁS VOSOTROS SERÉIS BAUTIZADOS CON EL ESPÍRITU SANTO NO MUCHOS DÍAS DESPUÉS DE ESTOS.( HECH. 1: 5).</a:t>
            </a:r>
          </a:p>
        </p:txBody>
      </p:sp>
    </p:spTree>
    <p:extLst>
      <p:ext uri="{BB962C8B-B14F-4D97-AF65-F5344CB8AC3E}">
        <p14:creationId xmlns:p14="http://schemas.microsoft.com/office/powerpoint/2010/main" val="37194008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51520" y="260648"/>
            <a:ext cx="8640960" cy="6124754"/>
          </a:xfrm>
          <a:prstGeom prst="rect">
            <a:avLst/>
          </a:prstGeom>
          <a:solidFill>
            <a:srgbClr val="FFFF00"/>
          </a:solidFill>
          <a:scene3d>
            <a:camera prst="orthographicFront"/>
            <a:lightRig rig="threePt" dir="t"/>
          </a:scene3d>
          <a:sp3d>
            <a:bevelT prst="angle"/>
          </a:sp3d>
        </p:spPr>
        <p:txBody>
          <a:bodyPr wrap="square" rtlCol="0">
            <a:spAutoFit/>
          </a:bodyPr>
          <a:lstStyle/>
          <a:p>
            <a:r>
              <a:rPr lang="es-DO" sz="2800" b="1" dirty="0">
                <a:latin typeface="Arial" panose="020B0604020202020204" pitchFamily="34" charset="0"/>
                <a:cs typeface="Arial" panose="020B0604020202020204" pitchFamily="34" charset="0"/>
              </a:rPr>
              <a:t>LOS DISCÍPULOS NO RECIBIERON EL PODER PARA TESTIFICAR CON LA INSTRUCCIÓN, NI SIQUIERA CON LA COMPAÑÍA CONTINUA CON JESÚS. NO BASTÓ QUE TUVIERAN TRES AÑOS Y MEDIO CON EL MÁS GRANDE DE OS MAESTROS. ERA NECESARIO QUE EL ESPÍRITU TOMARA POSESIÓN DE ELLOS Y MORARA EN ELLOS. WHITE AFIRMA: “NO IMPORTA CUÁN GRANDES SEA LA PREPARACIÓN, EL CONOCIMIENTO, LA EXPERIENCIA, O LA SABIDURÍA DE UN HOMBRE, A MENOS QUE SEA ENSEÑADO POR EL ESPÍRITU SANTO, SERÁ EXCESIVAMENTE IGNORANTE DE LAS COSAS ESPIRITUALES”( ALZA TUS OJOS, P.83).</a:t>
            </a:r>
          </a:p>
        </p:txBody>
      </p:sp>
    </p:spTree>
    <p:extLst>
      <p:ext uri="{BB962C8B-B14F-4D97-AF65-F5344CB8AC3E}">
        <p14:creationId xmlns:p14="http://schemas.microsoft.com/office/powerpoint/2010/main" val="35185643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79512" y="404664"/>
            <a:ext cx="8280920" cy="5262979"/>
          </a:xfrm>
          <a:prstGeom prst="rect">
            <a:avLst/>
          </a:prstGeom>
          <a:solidFill>
            <a:schemeClr val="accent3">
              <a:lumMod val="60000"/>
              <a:lumOff val="40000"/>
            </a:schemeClr>
          </a:solidFill>
          <a:scene3d>
            <a:camera prst="perspectiveLeft"/>
            <a:lightRig rig="threePt" dir="t"/>
          </a:scene3d>
          <a:sp3d>
            <a:bevelT prst="angle"/>
          </a:sp3d>
        </p:spPr>
        <p:txBody>
          <a:bodyPr wrap="square" rtlCol="0">
            <a:spAutoFit/>
          </a:bodyPr>
          <a:lstStyle/>
          <a:p>
            <a:r>
              <a:rPr lang="es-DO" sz="2400" b="1" dirty="0"/>
              <a:t>“NADIE ESTÁ EQUIPADO PARA EL SERVICIO DEL EVANGELIO A MENOS QUE HAYA SIDO INVESTIDO DEL PODER DEL ESPÍRITU SANTO”</a:t>
            </a:r>
            <a:r>
              <a:rPr lang="es-DO" sz="1400" b="1" dirty="0">
                <a:effectLst>
                  <a:outerShdw blurRad="38100" dist="38100" dir="2700000" algn="tl">
                    <a:srgbClr val="000000">
                      <a:alpha val="43137"/>
                    </a:srgbClr>
                  </a:outerShdw>
                </a:effectLst>
              </a:rPr>
              <a:t>(LA VENIDA DEL CONSOLADOR, P. 80).</a:t>
            </a:r>
            <a:endParaRPr lang="es-DO" sz="2400" b="1" dirty="0">
              <a:effectLst>
                <a:outerShdw blurRad="38100" dist="38100" dir="2700000" algn="tl">
                  <a:srgbClr val="000000">
                    <a:alpha val="43137"/>
                  </a:srgbClr>
                </a:outerShdw>
              </a:effectLst>
            </a:endParaRPr>
          </a:p>
          <a:p>
            <a:endParaRPr lang="es-DO" sz="2400" b="1" dirty="0"/>
          </a:p>
          <a:p>
            <a:r>
              <a:rPr lang="es-DO" sz="2400" b="1" dirty="0"/>
              <a:t>“EL CONOCIMIENTO NO ES SUFICIENTE; NO VASTA LA ACTIVIDAD; ES EL ESPÍRITU QUE SE NECESITA. NI SIQUIERA LA AUTORIDAD PARA ECHAR FUERA DEMONIOS ERA SUFICIENTE”( IBÍD, P. 80).</a:t>
            </a:r>
          </a:p>
          <a:p>
            <a:endParaRPr lang="es-DO" sz="2400" b="1" dirty="0"/>
          </a:p>
          <a:p>
            <a:r>
              <a:rPr lang="es-DO" sz="2400" b="1" dirty="0"/>
              <a:t>ES EL ESPÍRITU SANTO QUE SE NECESITA, NO PARA SENTIRNOS COMODOS, SINO PARA CONVERTIRNOS EN MISIONEROS</a:t>
            </a:r>
            <a:r>
              <a:rPr lang="es-DO" sz="1600" b="1" dirty="0">
                <a:effectLst>
                  <a:outerShdw blurRad="38100" dist="38100" dir="2700000" algn="tl">
                    <a:srgbClr val="000000">
                      <a:alpha val="43137"/>
                    </a:srgbClr>
                  </a:outerShdw>
                </a:effectLst>
              </a:rPr>
              <a:t>”( MICHAEL GREEN).</a:t>
            </a:r>
          </a:p>
        </p:txBody>
      </p:sp>
    </p:spTree>
    <p:extLst>
      <p:ext uri="{BB962C8B-B14F-4D97-AF65-F5344CB8AC3E}">
        <p14:creationId xmlns:p14="http://schemas.microsoft.com/office/powerpoint/2010/main" val="15141075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7544" y="476672"/>
            <a:ext cx="8208912" cy="5324535"/>
          </a:xfrm>
          <a:prstGeom prst="rect">
            <a:avLst/>
          </a:prstGeom>
          <a:solidFill>
            <a:srgbClr val="FFFF00"/>
          </a:solidFill>
          <a:scene3d>
            <a:camera prst="perspectiveBelow"/>
            <a:lightRig rig="threePt" dir="t"/>
          </a:scene3d>
          <a:sp3d>
            <a:bevelT prst="angle"/>
          </a:sp3d>
        </p:spPr>
        <p:txBody>
          <a:bodyPr wrap="square" rtlCol="0">
            <a:spAutoFit/>
          </a:bodyPr>
          <a:lstStyle/>
          <a:p>
            <a:r>
              <a:rPr lang="es-DO" sz="3200" b="1" dirty="0"/>
              <a:t>“FUE LA CONFESIÓN Y EL ABANDONO DEL PECADO, POR LA ORACIÓN FERVIENTE Y LA CONSAGRACIÓN A DIOS, QUE LOS PRIMEROS DISCÍPULOS SE PREPARARON PARA EL DERRAMAMIENTO DEL ESPÍRITU SANTO EL DÍA DE PENTECOSTÉS. LA MISMA OBRA, EN UNA MAYOR MEDIDA DEBE HACERSE AHORA</a:t>
            </a:r>
            <a:r>
              <a:rPr lang="es-DO" b="1" dirty="0"/>
              <a:t>”( RH. 2 DE MARZO, 1897).</a:t>
            </a:r>
          </a:p>
        </p:txBody>
      </p:sp>
    </p:spTree>
    <p:extLst>
      <p:ext uri="{BB962C8B-B14F-4D97-AF65-F5344CB8AC3E}">
        <p14:creationId xmlns:p14="http://schemas.microsoft.com/office/powerpoint/2010/main" val="23565269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oel\Desktop\imagen\SANT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5597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4355976" y="120402"/>
            <a:ext cx="4644008" cy="6617196"/>
          </a:xfrm>
          <a:prstGeom prst="rect">
            <a:avLst/>
          </a:prstGeom>
          <a:noFill/>
        </p:spPr>
        <p:txBody>
          <a:bodyPr wrap="square" rtlCol="0">
            <a:spAutoFit/>
          </a:bodyPr>
          <a:lstStyle/>
          <a:p>
            <a:r>
              <a:rPr lang="es-DO" sz="2800" b="1" dirty="0">
                <a:cs typeface="Arial" panose="020B0604020202020204" pitchFamily="34" charset="0"/>
              </a:rPr>
              <a:t>“NO PODEMOS DISFRUTAR DE LA PLENITUD DEL ESPÍRITU SANTO, A MENOS QUE GANEMOS LA VICTORIA SOBRE EL </a:t>
            </a:r>
            <a:r>
              <a:rPr lang="es-DO" sz="2800" b="1" u="sng" dirty="0">
                <a:solidFill>
                  <a:srgbClr val="FF0000"/>
                </a:solidFill>
                <a:cs typeface="Arial" panose="020B0604020202020204" pitchFamily="34" charset="0"/>
              </a:rPr>
              <a:t>ORGULLO,</a:t>
            </a:r>
            <a:r>
              <a:rPr lang="es-DO" sz="2800" b="1" dirty="0">
                <a:cs typeface="Arial" panose="020B0604020202020204" pitchFamily="34" charset="0"/>
              </a:rPr>
              <a:t> EL </a:t>
            </a:r>
            <a:r>
              <a:rPr lang="es-DO" sz="2800" b="1" u="sng" dirty="0">
                <a:solidFill>
                  <a:srgbClr val="C00000"/>
                </a:solidFill>
                <a:cs typeface="Arial" panose="020B0604020202020204" pitchFamily="34" charset="0"/>
              </a:rPr>
              <a:t>EGOÍSMO,</a:t>
            </a:r>
            <a:r>
              <a:rPr lang="es-DO" sz="2800" b="1" dirty="0">
                <a:cs typeface="Arial" panose="020B0604020202020204" pitchFamily="34" charset="0"/>
              </a:rPr>
              <a:t> EL </a:t>
            </a:r>
            <a:r>
              <a:rPr lang="es-DO" sz="2800" b="1" u="sng" dirty="0">
                <a:solidFill>
                  <a:srgbClr val="7030A0"/>
                </a:solidFill>
                <a:cs typeface="Arial" panose="020B0604020202020204" pitchFamily="34" charset="0"/>
              </a:rPr>
              <a:t>AMOR AL MUNDO,</a:t>
            </a:r>
            <a:r>
              <a:rPr lang="es-DO" sz="2800" b="1" dirty="0">
                <a:cs typeface="Arial" panose="020B0604020202020204" pitchFamily="34" charset="0"/>
              </a:rPr>
              <a:t> LA </a:t>
            </a:r>
            <a:r>
              <a:rPr lang="es-DO" sz="2800" b="1" u="sng" dirty="0">
                <a:cs typeface="Arial" panose="020B0604020202020204" pitchFamily="34" charset="0"/>
              </a:rPr>
              <a:t>SUPREMACÍA</a:t>
            </a:r>
            <a:r>
              <a:rPr lang="es-DO" sz="2800" b="1" dirty="0">
                <a:cs typeface="Arial" panose="020B0604020202020204" pitchFamily="34" charset="0"/>
              </a:rPr>
              <a:t>, TODA PALABRAS</a:t>
            </a:r>
            <a:r>
              <a:rPr lang="es-DO" sz="2800" b="1" u="sng" dirty="0">
                <a:solidFill>
                  <a:srgbClr val="FF0000"/>
                </a:solidFill>
                <a:cs typeface="Arial" panose="020B0604020202020204" pitchFamily="34" charset="0"/>
              </a:rPr>
              <a:t> OCIOSAS </a:t>
            </a:r>
            <a:r>
              <a:rPr lang="es-DO" sz="2800" b="1" dirty="0">
                <a:cs typeface="Arial" panose="020B0604020202020204" pitchFamily="34" charset="0"/>
              </a:rPr>
              <a:t>Y </a:t>
            </a:r>
            <a:r>
              <a:rPr lang="es-DO" sz="2800" b="1" u="sng" dirty="0">
                <a:solidFill>
                  <a:srgbClr val="FF0000"/>
                </a:solidFill>
                <a:cs typeface="Arial" panose="020B0604020202020204" pitchFamily="34" charset="0"/>
              </a:rPr>
              <a:t>OBRAS MALAS</a:t>
            </a:r>
            <a:r>
              <a:rPr lang="es-DO" sz="2800" b="1" dirty="0">
                <a:cs typeface="Arial" panose="020B0604020202020204" pitchFamily="34" charset="0"/>
              </a:rPr>
              <a:t>”(</a:t>
            </a:r>
            <a:r>
              <a:rPr lang="es-DO" sz="2800" b="1" dirty="0"/>
              <a:t>Primeros </a:t>
            </a:r>
            <a:r>
              <a:rPr lang="es-DO" sz="3200" b="1" dirty="0"/>
              <a:t>escritos, p.71).</a:t>
            </a:r>
          </a:p>
        </p:txBody>
      </p:sp>
    </p:spTree>
    <p:extLst>
      <p:ext uri="{BB962C8B-B14F-4D97-AF65-F5344CB8AC3E}">
        <p14:creationId xmlns:p14="http://schemas.microsoft.com/office/powerpoint/2010/main" val="4365475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Joel\Pictures\predicad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635895" cy="33741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635896" y="404083"/>
            <a:ext cx="5328592" cy="5940088"/>
          </a:xfrm>
          <a:prstGeom prst="rect">
            <a:avLst/>
          </a:prstGeom>
          <a:solidFill>
            <a:srgbClr val="FFFF00"/>
          </a:solidFill>
          <a:scene3d>
            <a:camera prst="orthographicFront"/>
            <a:lightRig rig="threePt" dir="t"/>
          </a:scene3d>
          <a:sp3d>
            <a:bevelT prst="angle"/>
          </a:sp3d>
        </p:spPr>
        <p:txBody>
          <a:bodyPr wrap="square" rtlCol="0">
            <a:spAutoFit/>
          </a:bodyPr>
          <a:lstStyle/>
          <a:p>
            <a:r>
              <a:rPr lang="es-DO" sz="2400" b="1" dirty="0">
                <a:latin typeface="Arial" panose="020B0604020202020204" pitchFamily="34" charset="0"/>
                <a:cs typeface="Arial" panose="020B0604020202020204" pitchFamily="34" charset="0"/>
              </a:rPr>
              <a:t>“COMO PREDICADORES MODERNOS DE LA PALABRA, !CUÁNTO NECESITAMOS LA PLENITUD DEL ESPÍRITU SANTO EN NUESTRA VIDA! EL PENTECOSTÉS NO ES UN LUJO ESPIRITUAL; ES UNA NECESIDAD URGENTE PARA LOS CRISTIANOS; NO ES UN ADORNO; NO ES ALGO QUE HAY QUE ESPERAR QUE LLEGUE, HAY QUE PEDIRLO, ES UNA OBLIGACIÓN NECESARIA. NO HAY ALTERNATIVA: PENTECOSTÉS O FRACASO</a:t>
            </a:r>
            <a:r>
              <a:rPr lang="es-DO" sz="1600" b="1" dirty="0">
                <a:solidFill>
                  <a:srgbClr val="FF0000"/>
                </a:solidFill>
                <a:latin typeface="Arial" panose="020B0604020202020204" pitchFamily="34" charset="0"/>
                <a:cs typeface="Arial" panose="020B0604020202020204" pitchFamily="34" charset="0"/>
              </a:rPr>
              <a:t>.”(JOHN SEAMANDS, MÉTODO PARA TESTEFICAR, P. 157).</a:t>
            </a:r>
          </a:p>
        </p:txBody>
      </p:sp>
      <p:pic>
        <p:nvPicPr>
          <p:cNvPr id="6149" name="Picture 5" descr="C:\Users\Joel\Desktop\imagen\SANT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74127"/>
            <a:ext cx="3491879" cy="34838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1708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51520" y="476672"/>
            <a:ext cx="5040560" cy="5878532"/>
          </a:xfrm>
          <a:prstGeom prst="rect">
            <a:avLst/>
          </a:prstGeom>
          <a:noFill/>
        </p:spPr>
        <p:txBody>
          <a:bodyPr wrap="square" rtlCol="0">
            <a:spAutoFit/>
          </a:bodyPr>
          <a:lstStyle/>
          <a:p>
            <a:r>
              <a:rPr lang="es-DO" sz="2800" b="1" dirty="0">
                <a:latin typeface="Arial" panose="020B0604020202020204" pitchFamily="34" charset="0"/>
                <a:cs typeface="Arial" panose="020B0604020202020204" pitchFamily="34" charset="0"/>
              </a:rPr>
              <a:t>“LA AUSENCIA DEL ESPÍRITU ES LO QUE HACE TAN IMPOTENTE EL MINISTERIO EVANGÉLICO. SE PUEDE POSEER SABIDURÍA, TALENTOS, ELOCUENCIA, TODO DON NATURAL O ADQUIRIDO, PERO, SIN LA PRESENCIA DEL ESPÍRITU SANTO NINGÚN CORAZÓN SERÁ GANADO PARA CRISTO</a:t>
            </a:r>
            <a:r>
              <a:rPr lang="es-DO" b="1" dirty="0">
                <a:latin typeface="Arial" panose="020B0604020202020204" pitchFamily="34" charset="0"/>
                <a:cs typeface="Arial" panose="020B0604020202020204" pitchFamily="34" charset="0"/>
              </a:rPr>
              <a:t>”( PALABRAS DE VIDA DEL GRAN MAESTRO, P.263).</a:t>
            </a:r>
          </a:p>
        </p:txBody>
      </p:sp>
      <p:pic>
        <p:nvPicPr>
          <p:cNvPr id="7170" name="Picture 2" descr="C:\Users\Joel\Desktop\imagen\fue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332656"/>
            <a:ext cx="3995936" cy="61206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3908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oel\Desktop\Fotos para Seminarios\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 y="3044109"/>
            <a:ext cx="8989640" cy="3888432"/>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437170" y="260648"/>
            <a:ext cx="8208912" cy="3108543"/>
          </a:xfrm>
          <a:prstGeom prst="rect">
            <a:avLst/>
          </a:prstGeom>
          <a:noFill/>
        </p:spPr>
        <p:txBody>
          <a:bodyPr wrap="square" rtlCol="0">
            <a:spAutoFit/>
          </a:bodyPr>
          <a:lstStyle/>
          <a:p>
            <a:r>
              <a:rPr lang="es-DO" sz="2800" b="1" dirty="0">
                <a:solidFill>
                  <a:srgbClr val="7030A0"/>
                </a:solidFill>
              </a:rPr>
              <a:t>“LA PREDICACIÓN DEL EVANGELIO SERÁ INÚTIL SIN LA CONTINUA PRESENCIA Y AYUDA DEL ESPÍRITU SANTO. ÚNICAMENTE CUANDO LA VERDAD VA ACOMPAÑADA DEL ESPÍRITU SANTO TRASFORMARÁ LA VIDA Y DARÁ ÉXITO”(DTG, P.625).</a:t>
            </a:r>
          </a:p>
        </p:txBody>
      </p:sp>
    </p:spTree>
    <p:extLst>
      <p:ext uri="{BB962C8B-B14F-4D97-AF65-F5344CB8AC3E}">
        <p14:creationId xmlns:p14="http://schemas.microsoft.com/office/powerpoint/2010/main" val="19802038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7544" y="476672"/>
            <a:ext cx="8424936" cy="5632311"/>
          </a:xfrm>
          <a:prstGeom prst="rect">
            <a:avLst/>
          </a:prstGeom>
          <a:solidFill>
            <a:srgbClr val="FFFF00"/>
          </a:solidFill>
          <a:scene3d>
            <a:camera prst="perspectiveRight"/>
            <a:lightRig rig="threePt" dir="t"/>
          </a:scene3d>
          <a:sp3d>
            <a:bevelT prst="angle"/>
          </a:sp3d>
        </p:spPr>
        <p:txBody>
          <a:bodyPr wrap="square" rtlCol="0">
            <a:spAutoFit/>
          </a:bodyPr>
          <a:lstStyle/>
          <a:p>
            <a:r>
              <a:rPr lang="es-DO" sz="4000" b="1" dirty="0"/>
              <a:t>“NECESITAMOS EL ESPÍRITU SANTO. ESTA ES LA GRAN NESECIDAD DE LA IGLESIA. ES INDISPENSABLES PARA EL CUMPLIMIENTO DE LA MISIÓN. JESÚS LO SABÍA . NO HABRÁ ÉXITO SIN EL ESPÍRITU SANTO.”(RH, 3 DE DIC, 1893).</a:t>
            </a:r>
          </a:p>
        </p:txBody>
      </p:sp>
    </p:spTree>
    <p:extLst>
      <p:ext uri="{BB962C8B-B14F-4D97-AF65-F5344CB8AC3E}">
        <p14:creationId xmlns:p14="http://schemas.microsoft.com/office/powerpoint/2010/main" val="1763385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363D25D-A8A9-47CC-BEC9-15E9243AA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02" y="0"/>
            <a:ext cx="9187302" cy="6858000"/>
          </a:xfrm>
          <a:prstGeom prst="rect">
            <a:avLst/>
          </a:prstGeom>
        </p:spPr>
      </p:pic>
    </p:spTree>
    <p:extLst>
      <p:ext uri="{BB962C8B-B14F-4D97-AF65-F5344CB8AC3E}">
        <p14:creationId xmlns:p14="http://schemas.microsoft.com/office/powerpoint/2010/main" val="23585971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95535" y="332656"/>
            <a:ext cx="8280920" cy="1446550"/>
          </a:xfrm>
          <a:prstGeom prst="rect">
            <a:avLst/>
          </a:prstGeom>
          <a:noFill/>
        </p:spPr>
        <p:txBody>
          <a:bodyPr wrap="square" rtlCol="0">
            <a:spAutoFit/>
          </a:bodyPr>
          <a:lstStyle/>
          <a:p>
            <a:r>
              <a:rPr lang="es-DO" sz="8800" b="1" dirty="0">
                <a:solidFill>
                  <a:srgbClr val="7030A0"/>
                </a:solidFill>
              </a:rPr>
              <a:t>LA ORACIÓN</a:t>
            </a:r>
          </a:p>
        </p:txBody>
      </p:sp>
      <p:pic>
        <p:nvPicPr>
          <p:cNvPr id="6149" name="Picture 5" descr="C:\Users\Joel\Desktop\imagen\orand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79206"/>
            <a:ext cx="8568951" cy="50787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3904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oel\Desktop\imagen\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0"/>
            <a:ext cx="4716016" cy="6857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23528" y="548680"/>
            <a:ext cx="4104456" cy="5509200"/>
          </a:xfrm>
          <a:prstGeom prst="rect">
            <a:avLst/>
          </a:prstGeom>
          <a:noFill/>
        </p:spPr>
        <p:txBody>
          <a:bodyPr wrap="square" rtlCol="0">
            <a:spAutoFit/>
          </a:bodyPr>
          <a:lstStyle/>
          <a:p>
            <a:r>
              <a:rPr lang="es-DO" sz="3200" b="1" dirty="0">
                <a:latin typeface="Arial" panose="020B0604020202020204" pitchFamily="34" charset="0"/>
                <a:cs typeface="Arial" panose="020B0604020202020204" pitchFamily="34" charset="0"/>
              </a:rPr>
              <a:t>“LA ORACIÓN ES EL ARMA PARAVENCER LOS PODERES DEL INFIERNO. LAS ARMAS DE NUESTRO COMBATE NO SON CARNALES, SON ESPIRITUALES.”(RR. P.18)</a:t>
            </a:r>
          </a:p>
        </p:txBody>
      </p:sp>
    </p:spTree>
    <p:extLst>
      <p:ext uri="{BB962C8B-B14F-4D97-AF65-F5344CB8AC3E}">
        <p14:creationId xmlns:p14="http://schemas.microsoft.com/office/powerpoint/2010/main" val="14348550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oel\Desktop\imagen\ORANDO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0"/>
            <a:ext cx="4464496"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4572001" y="332656"/>
            <a:ext cx="4392487" cy="6186309"/>
          </a:xfrm>
          <a:prstGeom prst="rect">
            <a:avLst/>
          </a:prstGeom>
          <a:noFill/>
        </p:spPr>
        <p:txBody>
          <a:bodyPr wrap="square" rtlCol="0">
            <a:spAutoFit/>
          </a:bodyPr>
          <a:lstStyle/>
          <a:p>
            <a:r>
              <a:rPr lang="es-DO" sz="4400" b="1" dirty="0"/>
              <a:t>“AL SONIDO DE LA ORACIÓN FERVIENTE, TODA LA HUESTE DE SATÁS TIEMBLA”TPI, T.1, P.309).</a:t>
            </a:r>
          </a:p>
        </p:txBody>
      </p:sp>
    </p:spTree>
    <p:extLst>
      <p:ext uri="{BB962C8B-B14F-4D97-AF65-F5344CB8AC3E}">
        <p14:creationId xmlns:p14="http://schemas.microsoft.com/office/powerpoint/2010/main" val="4640230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oel\Desktop\imagen\ORANDO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0"/>
            <a:ext cx="432048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23528" y="548680"/>
            <a:ext cx="4392488" cy="6247864"/>
          </a:xfrm>
          <a:prstGeom prst="rect">
            <a:avLst/>
          </a:prstGeom>
          <a:noFill/>
        </p:spPr>
        <p:txBody>
          <a:bodyPr wrap="square" rtlCol="0">
            <a:spAutoFit/>
          </a:bodyPr>
          <a:lstStyle/>
          <a:p>
            <a:r>
              <a:rPr lang="es-DO" sz="4000" b="1" dirty="0"/>
              <a:t>“LA ORACIÓN ES UNA NECESIDAD EN NUESTRO TRABAJO POR LA SALVACIÓN DE LAS SALMAS</a:t>
            </a:r>
            <a:r>
              <a:rPr lang="es-DO" sz="4000" dirty="0"/>
              <a:t>”(TPI, T.4. P. 520).</a:t>
            </a:r>
          </a:p>
        </p:txBody>
      </p:sp>
    </p:spTree>
    <p:extLst>
      <p:ext uri="{BB962C8B-B14F-4D97-AF65-F5344CB8AC3E}">
        <p14:creationId xmlns:p14="http://schemas.microsoft.com/office/powerpoint/2010/main" val="34499448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Joel\Desktop\imagen\orand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85950"/>
            <a:ext cx="11430000" cy="1062990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703619" y="-315416"/>
            <a:ext cx="6408712" cy="3416320"/>
          </a:xfrm>
          <a:prstGeom prst="rect">
            <a:avLst/>
          </a:prstGeom>
          <a:noFill/>
        </p:spPr>
        <p:txBody>
          <a:bodyPr wrap="square" rtlCol="0">
            <a:spAutoFit/>
          </a:bodyPr>
          <a:lstStyle/>
          <a:p>
            <a:r>
              <a:rPr lang="es-DO" sz="3600" b="1" dirty="0">
                <a:solidFill>
                  <a:srgbClr val="002060"/>
                </a:solidFill>
                <a:latin typeface="Arial" panose="020B0604020202020204" pitchFamily="34" charset="0"/>
                <a:cs typeface="Arial" panose="020B0604020202020204" pitchFamily="34" charset="0"/>
              </a:rPr>
              <a:t>“LA ORACIÓN ES EL MEDIO SEÑALADO POR EL CIELO PARA TENER ÉXITO EN EL CONFLICTO CON EL PECADO Y SER UN VENCEDOR”(HA. P.465).</a:t>
            </a:r>
          </a:p>
        </p:txBody>
      </p:sp>
    </p:spTree>
    <p:extLst>
      <p:ext uri="{BB962C8B-B14F-4D97-AF65-F5344CB8AC3E}">
        <p14:creationId xmlns:p14="http://schemas.microsoft.com/office/powerpoint/2010/main" val="28028878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https://fbcdn-sphotos-f-a.akamaihd.net/hphotos-ak-frc3/t1.0-9/1479384_694220143930794_1296628372_n.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5" name="4 CuadroTexto"/>
          <p:cNvSpPr txBox="1"/>
          <p:nvPr/>
        </p:nvSpPr>
        <p:spPr>
          <a:xfrm>
            <a:off x="4716016" y="764704"/>
            <a:ext cx="4320480" cy="3108543"/>
          </a:xfrm>
          <a:prstGeom prst="rect">
            <a:avLst/>
          </a:prstGeom>
          <a:noFill/>
        </p:spPr>
        <p:txBody>
          <a:bodyPr wrap="square" rtlCol="0">
            <a:spAutoFit/>
          </a:bodyPr>
          <a:lstStyle/>
          <a:p>
            <a:r>
              <a:rPr lang="es-DO" sz="2800" b="1" dirty="0">
                <a:solidFill>
                  <a:schemeClr val="bg1"/>
                </a:solidFill>
                <a:latin typeface="Arial" panose="020B0604020202020204" pitchFamily="34" charset="0"/>
                <a:cs typeface="Arial" panose="020B0604020202020204" pitchFamily="34" charset="0"/>
              </a:rPr>
              <a:t>“LA ORACIÓN Y LA ACCIÓN, LA ACCIÓN Y LA ORACIÓN, DEBEN SER EL NEGOCIO DE NUESTRA VIDA. SI QUERÉIS PODER, ORAD.”(MP. P.75).</a:t>
            </a:r>
          </a:p>
        </p:txBody>
      </p:sp>
    </p:spTree>
    <p:extLst>
      <p:ext uri="{BB962C8B-B14F-4D97-AF65-F5344CB8AC3E}">
        <p14:creationId xmlns:p14="http://schemas.microsoft.com/office/powerpoint/2010/main" val="17631387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oel\Desktop\imagen\predicadora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55976"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4355976" y="168396"/>
            <a:ext cx="4680520" cy="6740307"/>
          </a:xfrm>
          <a:prstGeom prst="rect">
            <a:avLst/>
          </a:prstGeom>
          <a:noFill/>
        </p:spPr>
        <p:txBody>
          <a:bodyPr wrap="square" rtlCol="0">
            <a:spAutoFit/>
          </a:bodyPr>
          <a:lstStyle/>
          <a:p>
            <a:r>
              <a:rPr lang="es-DO" sz="3200" b="1" dirty="0">
                <a:latin typeface="Arial" panose="020B0604020202020204" pitchFamily="34" charset="0"/>
                <a:cs typeface="Arial" panose="020B0604020202020204" pitchFamily="34" charset="0"/>
              </a:rPr>
              <a:t>“EL QUE ENSEÑA LA PALABRA DE DIOS DEBE VIVIR EN COMUNIÓN CONSTANTE Y FRECUENTE CON DIOS, POR MEDIO DE LA ORACIÓN Y EL ESTUDIO DE SU PALABRA, PORQUE EN ESTO RESIDE LA FUENTE DEL PODER”(HA, P. 299).</a:t>
            </a:r>
          </a:p>
          <a:p>
            <a:endParaRPr lang="es-D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6043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oel\Desktop\imagen\ORANDO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
            <a:ext cx="4355976" cy="3068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79512" y="476672"/>
            <a:ext cx="4608512" cy="6001643"/>
          </a:xfrm>
          <a:prstGeom prst="rect">
            <a:avLst/>
          </a:prstGeom>
          <a:noFill/>
        </p:spPr>
        <p:txBody>
          <a:bodyPr wrap="square" rtlCol="0">
            <a:spAutoFit/>
          </a:bodyPr>
          <a:lstStyle/>
          <a:p>
            <a:r>
              <a:rPr lang="es-DO" sz="3200" b="1" dirty="0"/>
              <a:t>“LOS CRISTIANOS DEBEN TRABAJAR FERVOROSAMENTE POR LA SALVACIÓN DE LOS PERDIDOS. PERO DEBEN DEDICAR TIEMPO PARA ORAR, Y ESTUDIAR LA PALABRA DE DIOS”(SC. P. 308).</a:t>
            </a:r>
          </a:p>
        </p:txBody>
      </p:sp>
      <p:pic>
        <p:nvPicPr>
          <p:cNvPr id="7171" name="Picture 3" descr="C:\Users\Joel\Desktop\imagen\la bibli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212976"/>
            <a:ext cx="4211960" cy="3645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175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7544" y="332656"/>
            <a:ext cx="8208912" cy="6001643"/>
          </a:xfrm>
          <a:prstGeom prst="rect">
            <a:avLst/>
          </a:prstGeom>
          <a:noFill/>
        </p:spPr>
        <p:txBody>
          <a:bodyPr wrap="square" rtlCol="0">
            <a:spAutoFit/>
          </a:bodyPr>
          <a:lstStyle/>
          <a:p>
            <a:r>
              <a:rPr lang="es-DO" sz="3200" b="1" dirty="0"/>
              <a:t>“ES VERDAD QUE EXISTE LA NECESIDAD DE MÁS DINERO PARA ANUNCIAR Y HACER AVANZAR LA OBRA DE DIOS CON SOLIDEZ.  PERO EL PODER DE CADA OBRERO NO SE ENCUENTRA EN E USO DE RECURSOS EXTERIORES, SINO EN LA CONFIADA DEPENDENCIA DE DIOS, EN LA ORACIÓN FERVIENTE, Y EN LA PALABRA DE DIOS.”  (TESTIMONIO PARA LA IGLESIA, TOMO 9, P. 90).</a:t>
            </a:r>
          </a:p>
        </p:txBody>
      </p:sp>
    </p:spTree>
    <p:extLst>
      <p:ext uri="{BB962C8B-B14F-4D97-AF65-F5344CB8AC3E}">
        <p14:creationId xmlns:p14="http://schemas.microsoft.com/office/powerpoint/2010/main" val="8391390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7544" y="620688"/>
            <a:ext cx="8208912" cy="6247864"/>
          </a:xfrm>
          <a:prstGeom prst="rect">
            <a:avLst/>
          </a:prstGeom>
          <a:noFill/>
        </p:spPr>
        <p:txBody>
          <a:bodyPr wrap="square" rtlCol="0">
            <a:spAutoFit/>
          </a:bodyPr>
          <a:lstStyle/>
          <a:p>
            <a:r>
              <a:rPr lang="es-DO" sz="4000" b="1" dirty="0"/>
              <a:t>“EL ÉXITO QUE ACOMPAÑÓ LOS ESFUERZO DE NEHEMÍAS REVELA LO QUE LOGRARÁN LA ORACIÓN, LA FE, LA ACCIÓN SABIA Y ENÉRGICA Y LA DILIGENCIA EN CUMPLIR EL DEBER ASIGNADO POR DIOS”. </a:t>
            </a:r>
            <a:r>
              <a:rPr lang="es-DO" sz="4000" dirty="0"/>
              <a:t>(PROFETAS Y REYES, P. 498).</a:t>
            </a:r>
          </a:p>
        </p:txBody>
      </p:sp>
    </p:spTree>
    <p:extLst>
      <p:ext uri="{BB962C8B-B14F-4D97-AF65-F5344CB8AC3E}">
        <p14:creationId xmlns:p14="http://schemas.microsoft.com/office/powerpoint/2010/main" val="1766354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FE31FC4-0EFF-4317-9553-C6CD64CE9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20085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755576" y="1772816"/>
            <a:ext cx="8136904" cy="3785652"/>
          </a:xfrm>
          <a:prstGeom prst="rect">
            <a:avLst/>
          </a:prstGeom>
          <a:noFill/>
        </p:spPr>
        <p:txBody>
          <a:bodyPr wrap="square" rtlCol="0">
            <a:spAutoFit/>
          </a:bodyPr>
          <a:lstStyle/>
          <a:p>
            <a:r>
              <a:rPr lang="es-DO" sz="4800" b="1" dirty="0"/>
              <a:t>“Satanás es derrotado por medio de la oración. Es un misterio que no se ore más”(RH. 2 de oct.1896). </a:t>
            </a:r>
          </a:p>
        </p:txBody>
      </p:sp>
    </p:spTree>
    <p:extLst>
      <p:ext uri="{BB962C8B-B14F-4D97-AF65-F5344CB8AC3E}">
        <p14:creationId xmlns:p14="http://schemas.microsoft.com/office/powerpoint/2010/main" val="21683055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95536" y="188640"/>
            <a:ext cx="8352928" cy="6432530"/>
          </a:xfrm>
          <a:prstGeom prst="rect">
            <a:avLst/>
          </a:prstGeom>
          <a:noFill/>
        </p:spPr>
        <p:txBody>
          <a:bodyPr wrap="square" rtlCol="0">
            <a:spAutoFit/>
          </a:bodyPr>
          <a:lstStyle/>
          <a:p>
            <a:r>
              <a:rPr lang="es-DO" sz="3200" b="1" dirty="0"/>
              <a:t>CHARDWICH DIJO: “ SATANÁS NO TIENE MIEDO A NADA, EXCEPTO DE LA ORACIÓN. LA ÚNICA PREOCUPACIÓN DEL MALIGNO ES MANTENER A LA IGLESIA APARTADA DE LA ORACIÓN. NO TIENE MIEDO AL ESTUDIO SIN ORACIÓN, NI AL TRABAJO SIN ORACIÓN. SE RÍE DE NUESTRA LUCHA Y DE NUESTRO AFÁN POR LAS ALMAS SI NO ORAMOS. PERO TIEMBLA CUANDO ORAMOS</a:t>
            </a:r>
            <a:r>
              <a:rPr lang="es-DO" sz="2000" b="1" dirty="0"/>
              <a:t>.”(CITADO POR CALKIS, P.129 MCT, P.164).</a:t>
            </a:r>
          </a:p>
        </p:txBody>
      </p:sp>
    </p:spTree>
    <p:extLst>
      <p:ext uri="{BB962C8B-B14F-4D97-AF65-F5344CB8AC3E}">
        <p14:creationId xmlns:p14="http://schemas.microsoft.com/office/powerpoint/2010/main" val="25704152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7544" y="332656"/>
            <a:ext cx="8208912" cy="6001643"/>
          </a:xfrm>
          <a:prstGeom prst="rect">
            <a:avLst/>
          </a:prstGeom>
          <a:noFill/>
        </p:spPr>
        <p:txBody>
          <a:bodyPr wrap="square" rtlCol="0">
            <a:spAutoFit/>
          </a:bodyPr>
          <a:lstStyle/>
          <a:p>
            <a:r>
              <a:rPr lang="es-DO" sz="3600" b="1" dirty="0">
                <a:latin typeface="Arial" panose="020B0604020202020204" pitchFamily="34" charset="0"/>
                <a:cs typeface="Arial" panose="020B0604020202020204" pitchFamily="34" charset="0"/>
              </a:rPr>
              <a:t>“SI ESTAMOS TAN OCUPADO QUE NO TENEMOS TIEMPO PARA ORAR, ENTONCES NO TENEMOS TIEMPO PARA TENER PODER</a:t>
            </a:r>
            <a:r>
              <a:rPr lang="es-DO" sz="2000" b="1" dirty="0"/>
              <a:t>”(A.K.TOREY).</a:t>
            </a:r>
          </a:p>
          <a:p>
            <a:endParaRPr lang="es-DO" sz="4000" b="1" dirty="0"/>
          </a:p>
          <a:p>
            <a:r>
              <a:rPr lang="es-DO" sz="4000" b="1" dirty="0"/>
              <a:t>“LAS RODILLAS Y LA PLENA CONFIANZA EN DIOS, SON LAS ARMAS PODEROSAS DE LOS LÍDERES DE DIOS</a:t>
            </a:r>
            <a:r>
              <a:rPr lang="es-DO" sz="2400" b="1" dirty="0"/>
              <a:t>”(ROBERTO H. PIERSON).</a:t>
            </a:r>
            <a:endParaRPr lang="es-DO" sz="4000" b="1" dirty="0"/>
          </a:p>
        </p:txBody>
      </p:sp>
    </p:spTree>
    <p:extLst>
      <p:ext uri="{BB962C8B-B14F-4D97-AF65-F5344CB8AC3E}">
        <p14:creationId xmlns:p14="http://schemas.microsoft.com/office/powerpoint/2010/main" val="4086568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7544" y="476672"/>
            <a:ext cx="8424936" cy="5262979"/>
          </a:xfrm>
          <a:prstGeom prst="rect">
            <a:avLst/>
          </a:prstGeom>
          <a:noFill/>
        </p:spPr>
        <p:txBody>
          <a:bodyPr wrap="square" rtlCol="0">
            <a:spAutoFit/>
          </a:bodyPr>
          <a:lstStyle/>
          <a:p>
            <a:r>
              <a:rPr lang="es-DO" sz="1600" dirty="0"/>
              <a:t>“</a:t>
            </a:r>
            <a:r>
              <a:rPr lang="es-DO" sz="2800" b="1" dirty="0"/>
              <a:t>ME GUSTA MUCHO EL COMENTARIO DEL PASTOR ROBERTO H. PIRSON EXPRESIDENTE MUNDIAL DE LA IGLESIA ADVENTISTA.  “EL PODER NO ESTÁ EN EL ESCRITORIO, NO ESTÁ EN LOS LIBROS, NO ESTÁ EN LA SAVIDURÍA Y HABILIDADES HUMANAS, NO ESTÁ EN LAS ESTRATEGIAS, NI EN LOS MÉTODO, EL PODER ESTÁ EN LAS RODILLAS, CUANDO ESTA SE DOBLAN ANTE LA PRESENCIA DEL DIOS TODOPODEROSO”. (MENIAPOLLIS, 1979).</a:t>
            </a:r>
          </a:p>
        </p:txBody>
      </p:sp>
    </p:spTree>
    <p:extLst>
      <p:ext uri="{BB962C8B-B14F-4D97-AF65-F5344CB8AC3E}">
        <p14:creationId xmlns:p14="http://schemas.microsoft.com/office/powerpoint/2010/main" val="16932302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 Imagen" descr="Endurance.png"/>
          <p:cNvPicPr/>
          <p:nvPr/>
        </p:nvPicPr>
        <p:blipFill>
          <a:blip r:embed="rId2" cstate="print"/>
          <a:stretch>
            <a:fillRect/>
          </a:stretch>
        </p:blipFill>
        <p:spPr>
          <a:xfrm>
            <a:off x="0" y="1"/>
            <a:ext cx="9144000" cy="6797674"/>
          </a:xfrm>
          <a:prstGeom prst="rect">
            <a:avLst/>
          </a:prstGeom>
        </p:spPr>
      </p:pic>
    </p:spTree>
    <p:extLst>
      <p:ext uri="{BB962C8B-B14F-4D97-AF65-F5344CB8AC3E}">
        <p14:creationId xmlns:p14="http://schemas.microsoft.com/office/powerpoint/2010/main" val="3070861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287302F-DF75-494C-8CEA-0F8B4D8EA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26368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rador">
  <a:themeElements>
    <a:clrScheme name="Mirador">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Mirador">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irador">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3455017</TotalTime>
  <Words>2636</Words>
  <Application>Microsoft Office PowerPoint</Application>
  <PresentationFormat>Presentación en pantalla (4:3)</PresentationFormat>
  <Paragraphs>118</Paragraphs>
  <Slides>84</Slides>
  <Notes>1</Notes>
  <HiddenSlides>0</HiddenSlides>
  <MMClips>0</MMClips>
  <ScaleCrop>false</ScaleCrop>
  <HeadingPairs>
    <vt:vector size="8" baseType="variant">
      <vt:variant>
        <vt:lpstr>Fuentes usadas</vt:lpstr>
      </vt:variant>
      <vt:variant>
        <vt:i4>13</vt:i4>
      </vt:variant>
      <vt:variant>
        <vt:lpstr>Tema</vt:lpstr>
      </vt:variant>
      <vt:variant>
        <vt:i4>1</vt:i4>
      </vt:variant>
      <vt:variant>
        <vt:lpstr>Servidores OLE incrustados</vt:lpstr>
      </vt:variant>
      <vt:variant>
        <vt:i4>1</vt:i4>
      </vt:variant>
      <vt:variant>
        <vt:lpstr>Títulos de diapositiva</vt:lpstr>
      </vt:variant>
      <vt:variant>
        <vt:i4>84</vt:i4>
      </vt:variant>
    </vt:vector>
  </HeadingPairs>
  <TitlesOfParts>
    <vt:vector size="99" baseType="lpstr">
      <vt:lpstr>Arial</vt:lpstr>
      <vt:lpstr>Arial Black</vt:lpstr>
      <vt:lpstr>Calibri</vt:lpstr>
      <vt:lpstr>Century Schoolbook</vt:lpstr>
      <vt:lpstr>Dubai</vt:lpstr>
      <vt:lpstr>Helvetica Neue</vt:lpstr>
      <vt:lpstr>Lucida Calligraphy</vt:lpstr>
      <vt:lpstr>Segoe UI</vt:lpstr>
      <vt:lpstr>Serto Jerusalem Outline</vt:lpstr>
      <vt:lpstr>Source Sans Pro</vt:lpstr>
      <vt:lpstr>Times New Roman</vt:lpstr>
      <vt:lpstr>Wingdings</vt:lpstr>
      <vt:lpstr>Wingdings 2</vt:lpstr>
      <vt:lpstr>Mirador</vt:lpstr>
      <vt:lpstr>Presentación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7 elementos claves para la testificación efectiva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Joel</dc:creator>
  <cp:lastModifiedBy>Joel Fernandez</cp:lastModifiedBy>
  <cp:revision>208</cp:revision>
  <dcterms:created xsi:type="dcterms:W3CDTF">2008-03-10T05:38:05Z</dcterms:created>
  <dcterms:modified xsi:type="dcterms:W3CDTF">2019-08-31T14:33:54Z</dcterms:modified>
</cp:coreProperties>
</file>