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/>
    <p:restoredTop sz="93674"/>
  </p:normalViewPr>
  <p:slideViewPr>
    <p:cSldViewPr snapToGrid="0" snapToObjects="1">
      <p:cViewPr varScale="1">
        <p:scale>
          <a:sx n="146" d="100"/>
          <a:sy n="146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26820" y="6423498"/>
            <a:ext cx="226983" cy="230832"/>
          </a:xfrm>
          <a:prstGeom prst="rect">
            <a:avLst/>
          </a:prstGeom>
        </p:spPr>
        <p:txBody>
          <a:bodyPr anchor="ctr"/>
          <a:lstStyle>
            <a:lvl1pPr defTabSz="685800">
              <a:defRPr sz="90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RING YOUR FAITH title" descr="SHARING YOUR FAITH titl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3"/>
            <a:ext cx="12192000" cy="683101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RING YOUR FAITH content" descr="SHARING YOUR FAITH content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0" y="14287"/>
            <a:ext cx="12192000" cy="67706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76881" y="6248403"/>
            <a:ext cx="300721" cy="307777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A MUJER EN LA MISIÓN"/>
          <p:cNvSpPr txBox="1">
            <a:spLocks noGrp="1"/>
          </p:cNvSpPr>
          <p:nvPr>
            <p:ph type="title" idx="4294967295"/>
          </p:nvPr>
        </p:nvSpPr>
        <p:spPr>
          <a:xfrm>
            <a:off x="1905000" y="4572000"/>
            <a:ext cx="77724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4800"/>
            </a:pPr>
            <a:r>
              <a:t>LA MUJER EN LA MISIÓN</a:t>
            </a:r>
          </a:p>
        </p:txBody>
      </p:sp>
      <p:sp>
        <p:nvSpPr>
          <p:cNvPr id="37" name="M Dinorah Rivera…"/>
          <p:cNvSpPr txBox="1"/>
          <p:nvPr/>
        </p:nvSpPr>
        <p:spPr>
          <a:xfrm>
            <a:off x="4876800" y="6019803"/>
            <a:ext cx="243840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/>
            </a:pPr>
            <a:r>
              <a:rPr sz="1600"/>
              <a:t>M Dinorah Rivera</a:t>
            </a:r>
          </a:p>
          <a:p>
            <a:pPr algn="ctr">
              <a:defRPr sz="1600"/>
            </a:pPr>
            <a:r>
              <a:rPr sz="1600"/>
              <a:t>División Interamericana</a:t>
            </a:r>
          </a:p>
        </p:txBody>
      </p:sp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0366" y="-679268"/>
            <a:ext cx="5251268" cy="5251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os obreros son pocos"/>
          <p:cNvSpPr txBox="1">
            <a:spLocks noGrp="1"/>
          </p:cNvSpPr>
          <p:nvPr>
            <p:ph type="title" idx="4294967295"/>
          </p:nvPr>
        </p:nvSpPr>
        <p:spPr>
          <a:xfrm>
            <a:off x="4267200" y="761999"/>
            <a:ext cx="5791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Los obreros son pocos</a:t>
            </a:r>
          </a:p>
        </p:txBody>
      </p:sp>
      <p:sp>
        <p:nvSpPr>
          <p:cNvPr id="63" name="Mateo 9:35-38…"/>
          <p:cNvSpPr txBox="1">
            <a:spLocks noGrp="1"/>
          </p:cNvSpPr>
          <p:nvPr>
            <p:ph type="body" sz="half" idx="4294967295"/>
          </p:nvPr>
        </p:nvSpPr>
        <p:spPr>
          <a:xfrm>
            <a:off x="2286000" y="2027240"/>
            <a:ext cx="7391400" cy="3382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  <a:buChar char="•"/>
              <a:defRPr sz="2800"/>
            </a:pPr>
            <a:r>
              <a:t>Mateo 9:35-38</a:t>
            </a:r>
          </a:p>
          <a:p>
            <a:pPr>
              <a:buChar char="•"/>
              <a:defRPr baseline="30000"/>
            </a:pPr>
            <a:r>
              <a:t>35 </a:t>
            </a:r>
            <a:r>
              <a:rPr baseline="0"/>
              <a:t>Jesús recorría todas las ciudades y las aldeas, enseñando en sus sinagogas, predicando el evangelio del reino y sanando toda enfermedad y toda dolencia. 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os obreros son pocos"/>
          <p:cNvSpPr txBox="1">
            <a:spLocks noGrp="1"/>
          </p:cNvSpPr>
          <p:nvPr>
            <p:ph type="title" idx="4294967295"/>
          </p:nvPr>
        </p:nvSpPr>
        <p:spPr>
          <a:xfrm>
            <a:off x="4267200" y="761999"/>
            <a:ext cx="5791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Los obreros son pocos</a:t>
            </a:r>
          </a:p>
        </p:txBody>
      </p:sp>
      <p:sp>
        <p:nvSpPr>
          <p:cNvPr id="66" name="36 Y cuando vio las multitudes, tuvo compasión de ellas porque estaban acosadas y desamparadas como ovejas que no tienen pastor."/>
          <p:cNvSpPr txBox="1">
            <a:spLocks noGrp="1"/>
          </p:cNvSpPr>
          <p:nvPr>
            <p:ph type="body" sz="half" idx="4294967295"/>
          </p:nvPr>
        </p:nvSpPr>
        <p:spPr>
          <a:xfrm>
            <a:off x="2514600" y="2438400"/>
            <a:ext cx="73914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har char="•"/>
            </a:pPr>
            <a:r>
              <a:t>36 Y cuando vio las multitudes, tuvo </a:t>
            </a:r>
            <a:r>
              <a:rPr sz="36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compasión</a:t>
            </a:r>
            <a:r>
              <a:t> de ellas porque estaban acosadas y desamparadas como ovejas que no tienen pastor.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os obreros son pocos"/>
          <p:cNvSpPr txBox="1">
            <a:spLocks noGrp="1"/>
          </p:cNvSpPr>
          <p:nvPr>
            <p:ph type="title" idx="4294967295"/>
          </p:nvPr>
        </p:nvSpPr>
        <p:spPr>
          <a:xfrm>
            <a:off x="4267200" y="761999"/>
            <a:ext cx="57912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Los obreros son pocos</a:t>
            </a:r>
          </a:p>
        </p:txBody>
      </p:sp>
      <p:sp>
        <p:nvSpPr>
          <p:cNvPr id="69" name="37 Entonces dijo a sus discípulos: “A la verdad, la mies es mucha, pero los obreros son pocos.  38 Rueguen, pues, al Señor de la mies, que envíe obreros a su mies”."/>
          <p:cNvSpPr txBox="1">
            <a:spLocks noGrp="1"/>
          </p:cNvSpPr>
          <p:nvPr>
            <p:ph type="body" sz="half" idx="4294967295"/>
          </p:nvPr>
        </p:nvSpPr>
        <p:spPr>
          <a:xfrm>
            <a:off x="2286000" y="2590800"/>
            <a:ext cx="7391400" cy="2819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37 Entonces dijo a sus discípulos: “A la verdad, la mies es mucha, pero los obreros son pocos.  38 Rueguen, pues, al Señor de la mies, que envíe obreros a su mies”.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La Misión es ACCIÓN"/>
          <p:cNvSpPr txBox="1">
            <a:spLocks noGrp="1"/>
          </p:cNvSpPr>
          <p:nvPr>
            <p:ph type="title" idx="4294967295"/>
          </p:nvPr>
        </p:nvSpPr>
        <p:spPr>
          <a:xfrm>
            <a:off x="4038600" y="304799"/>
            <a:ext cx="6477000" cy="12493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95527">
              <a:defRPr sz="3828" b="1"/>
            </a:pPr>
            <a:br/>
            <a:r>
              <a:t>La Misión es </a:t>
            </a:r>
            <a:r>
              <a:rPr>
                <a:solidFill>
                  <a:srgbClr val="C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ACCIÓN</a:t>
            </a:r>
          </a:p>
        </p:txBody>
      </p:sp>
      <p:pic>
        <p:nvPicPr>
          <p:cNvPr id="7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0175" y="1597028"/>
            <a:ext cx="6400800" cy="4937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2895600"/>
            <a:ext cx="3206750" cy="213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a Misión es ACCIÓN"/>
          <p:cNvSpPr txBox="1">
            <a:spLocks noGrp="1"/>
          </p:cNvSpPr>
          <p:nvPr>
            <p:ph type="title" idx="4294967295"/>
          </p:nvPr>
        </p:nvSpPr>
        <p:spPr>
          <a:xfrm>
            <a:off x="4038600" y="304799"/>
            <a:ext cx="6477000" cy="124936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95527">
              <a:defRPr sz="3828" b="1"/>
            </a:pPr>
            <a:br/>
            <a:r>
              <a:t>La Misión es </a:t>
            </a:r>
            <a:r>
              <a:rPr>
                <a:solidFill>
                  <a:srgbClr val="C00000"/>
                </a:solidFill>
                <a:latin typeface="Berlin Sans FB Demi"/>
                <a:ea typeface="Berlin Sans FB Demi"/>
                <a:cs typeface="Berlin Sans FB Demi"/>
                <a:sym typeface="Berlin Sans FB Demi"/>
              </a:rPr>
              <a:t>ACCIÓN</a:t>
            </a:r>
          </a:p>
        </p:txBody>
      </p:sp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0175" y="1670050"/>
            <a:ext cx="6400800" cy="4864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67200" y="2895600"/>
            <a:ext cx="3206750" cy="213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180157">
            <a:off x="2881312" y="2101850"/>
            <a:ext cx="911226" cy="86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.tif" descr="image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204233">
            <a:off x="8307390" y="1557340"/>
            <a:ext cx="900113" cy="149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80" name="Por que me tornei “catequista” - Movimento dos Focolares" descr="Por que me tornei “catequista” - Movimento dos Focolares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077200" y="3706812"/>
            <a:ext cx="1835150" cy="179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.jpeg" descr="image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20058091">
            <a:off x="2082800" y="4324350"/>
            <a:ext cx="1168400" cy="87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mplir la misión"/>
          <p:cNvSpPr txBox="1">
            <a:spLocks noGrp="1"/>
          </p:cNvSpPr>
          <p:nvPr>
            <p:ph type="title" idx="4294967295"/>
          </p:nvPr>
        </p:nvSpPr>
        <p:spPr>
          <a:xfrm>
            <a:off x="1905000" y="2438400"/>
            <a:ext cx="7886700" cy="2852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t>Cumplir la misión</a:t>
            </a:r>
          </a:p>
        </p:txBody>
      </p:sp>
      <p:sp>
        <p:nvSpPr>
          <p:cNvPr id="84" name="PROPÓSITO"/>
          <p:cNvSpPr txBox="1">
            <a:spLocks noGrp="1"/>
          </p:cNvSpPr>
          <p:nvPr>
            <p:ph type="body" sz="half" idx="4294967295"/>
          </p:nvPr>
        </p:nvSpPr>
        <p:spPr>
          <a:xfrm>
            <a:off x="2514600" y="3276600"/>
            <a:ext cx="7772400" cy="1646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700"/>
              </a:spcBef>
              <a:buSzTx/>
              <a:buNone/>
              <a:defRPr sz="7200" b="1"/>
            </a:lvl1pPr>
          </a:lstStyle>
          <a:p>
            <a:r>
              <a:t>PROPÓSITO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ropósito de La misión en acción en Amada y escogida"/>
          <p:cNvSpPr txBox="1">
            <a:spLocks noGrp="1"/>
          </p:cNvSpPr>
          <p:nvPr>
            <p:ph type="title" idx="4294967295"/>
          </p:nvPr>
        </p:nvSpPr>
        <p:spPr>
          <a:xfrm>
            <a:off x="4495800" y="76200"/>
            <a:ext cx="5715000" cy="24384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1"/>
            </a:pPr>
            <a:r>
              <a:t>Propósito de</a:t>
            </a:r>
            <a:br/>
            <a:r>
              <a:t>La misión en acción en Amada y escogida</a:t>
            </a:r>
          </a:p>
        </p:txBody>
      </p:sp>
      <p:sp>
        <p:nvSpPr>
          <p:cNvPr id="87" name="Involucrar a todas las del género femenino en un programa de crecimiento espiritual y de servicio a otras.…"/>
          <p:cNvSpPr txBox="1">
            <a:spLocks noGrp="1"/>
          </p:cNvSpPr>
          <p:nvPr>
            <p:ph type="body" sz="half" idx="4294967295"/>
          </p:nvPr>
        </p:nvSpPr>
        <p:spPr>
          <a:xfrm>
            <a:off x="2209800" y="2743200"/>
            <a:ext cx="73152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Involucrar a todas las del género femenino en un programa de crecimiento espiritual y de servicio a otras. </a:t>
            </a:r>
          </a:p>
          <a:p>
            <a:pPr>
              <a:buChar char="•"/>
            </a:pPr>
            <a:r>
              <a:t>Equipar y adiestrar a mujeres para el evangelismo público y personal.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a misión en acción tiene un PROPÓSITO"/>
          <p:cNvSpPr txBox="1">
            <a:spLocks noGrp="1"/>
          </p:cNvSpPr>
          <p:nvPr>
            <p:ph type="title" idx="4294967295"/>
          </p:nvPr>
        </p:nvSpPr>
        <p:spPr>
          <a:xfrm>
            <a:off x="4267200" y="609599"/>
            <a:ext cx="5715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defRPr sz="3607" b="1"/>
            </a:lvl1pPr>
          </a:lstStyle>
          <a:p>
            <a:r>
              <a:t>La misión en acción tiene un PROPÓSITO  </a:t>
            </a:r>
          </a:p>
        </p:txBody>
      </p:sp>
      <p:sp>
        <p:nvSpPr>
          <p:cNvPr id="90" name="1. Dar un mayor énfasis al evangelismo por medio de la amistad, mentoría y estudio de la Biblia."/>
          <p:cNvSpPr txBox="1">
            <a:spLocks noGrp="1"/>
          </p:cNvSpPr>
          <p:nvPr>
            <p:ph type="body" idx="4294967295"/>
          </p:nvPr>
        </p:nvSpPr>
        <p:spPr>
          <a:xfrm>
            <a:off x="2667000" y="2743203"/>
            <a:ext cx="6781800" cy="3763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1.	Dar un mayor énfasis al evangelismo por medio de la amistad, mentoría y estudio de la Biblia.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La misión en acción tiene un PROPÓSITO"/>
          <p:cNvSpPr txBox="1">
            <a:spLocks noGrp="1"/>
          </p:cNvSpPr>
          <p:nvPr>
            <p:ph type="title" idx="4294967295"/>
          </p:nvPr>
        </p:nvSpPr>
        <p:spPr>
          <a:xfrm>
            <a:off x="4267200" y="609599"/>
            <a:ext cx="57150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defRPr sz="3607" b="1"/>
            </a:lvl1pPr>
          </a:lstStyle>
          <a:p>
            <a:r>
              <a:t>La misión en acción tiene un PROPÓSITO  </a:t>
            </a:r>
          </a:p>
        </p:txBody>
      </p:sp>
      <p:sp>
        <p:nvSpPr>
          <p:cNvPr id="93" name="Rescatar a antiguos miembros…"/>
          <p:cNvSpPr txBox="1">
            <a:spLocks noGrp="1"/>
          </p:cNvSpPr>
          <p:nvPr>
            <p:ph type="body" idx="4294967295"/>
          </p:nvPr>
        </p:nvSpPr>
        <p:spPr>
          <a:xfrm>
            <a:off x="2667000" y="2286003"/>
            <a:ext cx="6781800" cy="3763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t>Rescatar a antiguos miembros</a:t>
            </a:r>
          </a:p>
          <a:p>
            <a:pPr marL="514350" indent="-514350">
              <a:buAutoNum type="arabicPeriod"/>
            </a:pPr>
            <a:r>
              <a:t>Nutrir/animar/aliviar/empoderar a miembros y personas cercanas (comunidad)</a:t>
            </a:r>
          </a:p>
          <a:p>
            <a:pPr marL="514350" indent="-514350">
              <a:buAutoNum type="arabicPeriod"/>
            </a:pPr>
            <a:r>
              <a:t>Compartir las buenas nuevas de salvación para ganar almas a Cristo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Mostrar compasión"/>
          <p:cNvSpPr txBox="1">
            <a:spLocks noGrp="1"/>
          </p:cNvSpPr>
          <p:nvPr>
            <p:ph type="title" idx="4294967295"/>
          </p:nvPr>
        </p:nvSpPr>
        <p:spPr>
          <a:xfrm>
            <a:off x="1828800" y="2209800"/>
            <a:ext cx="7886700" cy="2852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t>Mostrar compasión</a:t>
            </a:r>
          </a:p>
        </p:txBody>
      </p:sp>
      <p:sp>
        <p:nvSpPr>
          <p:cNvPr id="96" name="OBJETIVO"/>
          <p:cNvSpPr txBox="1">
            <a:spLocks noGrp="1"/>
          </p:cNvSpPr>
          <p:nvPr>
            <p:ph type="body" sz="half" idx="4294967295"/>
          </p:nvPr>
        </p:nvSpPr>
        <p:spPr>
          <a:xfrm>
            <a:off x="2286000" y="2971800"/>
            <a:ext cx="7772400" cy="16462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700"/>
              </a:spcBef>
              <a:buSzTx/>
              <a:buNone/>
              <a:defRPr sz="7200" b="1"/>
            </a:lvl1pPr>
          </a:lstStyle>
          <a:p>
            <a:r>
              <a:t>OBJETIVO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"/>
          <p:cNvSpPr txBox="1">
            <a:spLocks noGrp="1"/>
          </p:cNvSpPr>
          <p:nvPr>
            <p:ph type="title" idx="4294967295"/>
          </p:nvPr>
        </p:nvSpPr>
        <p:spPr>
          <a:xfrm>
            <a:off x="2209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41" name="Todo lo que haces en tu mundo exterior comienza en tu mundo interior.…"/>
          <p:cNvSpPr txBox="1">
            <a:spLocks noGrp="1"/>
          </p:cNvSpPr>
          <p:nvPr>
            <p:ph type="body" sz="half" idx="4294967295"/>
          </p:nvPr>
        </p:nvSpPr>
        <p:spPr>
          <a:xfrm>
            <a:off x="2590800" y="2819403"/>
            <a:ext cx="6781800" cy="2286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Todo lo que haces en tu mundo exterior comienza en tu mundo interior. </a:t>
            </a:r>
          </a:p>
          <a:p>
            <a:pPr>
              <a:buChar char="•"/>
            </a:pPr>
            <a:r>
              <a:t>Permítete soñar y soñar en grande.</a:t>
            </a:r>
          </a:p>
        </p:txBody>
      </p:sp>
      <p:pic>
        <p:nvPicPr>
          <p:cNvPr id="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0" y="4724400"/>
            <a:ext cx="5791200" cy="20843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OBJETIVO – Cumplir con el propósito"/>
          <p:cNvSpPr txBox="1">
            <a:spLocks noGrp="1"/>
          </p:cNvSpPr>
          <p:nvPr>
            <p:ph type="title" idx="4294967295"/>
          </p:nvPr>
        </p:nvSpPr>
        <p:spPr>
          <a:xfrm>
            <a:off x="4419600" y="609599"/>
            <a:ext cx="5791200" cy="114300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49808">
              <a:defRPr sz="3607" b="1"/>
            </a:lvl1pPr>
          </a:lstStyle>
          <a:p>
            <a:r>
              <a:t>OBJETIVO – Cumplir con el propósito</a:t>
            </a:r>
          </a:p>
        </p:txBody>
      </p:sp>
      <p:sp>
        <p:nvSpPr>
          <p:cNvPr id="99" name="1. Alcanzar y reclamar a las de género femenino que por alguna razón han dejado la iglesia.…"/>
          <p:cNvSpPr txBox="1">
            <a:spLocks noGrp="1"/>
          </p:cNvSpPr>
          <p:nvPr>
            <p:ph type="body" idx="4294967295"/>
          </p:nvPr>
        </p:nvSpPr>
        <p:spPr>
          <a:xfrm>
            <a:off x="2244725" y="2057403"/>
            <a:ext cx="7162800" cy="3840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1.	Alcanzar y reclamar a las de género femenino que por alguna razón han dejado la iglesia.</a:t>
            </a:r>
          </a:p>
          <a:p>
            <a:pPr>
              <a:buChar char="•"/>
            </a:pPr>
            <a:r>
              <a:t>2.	Desafiar a las mujeres a un mayor involucramiento e interés en el desafio que otras enfrentan en el diario vivir.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BJETIVO"/>
          <p:cNvSpPr txBox="1">
            <a:spLocks noGrp="1"/>
          </p:cNvSpPr>
          <p:nvPr>
            <p:ph type="title" idx="4294967295"/>
          </p:nvPr>
        </p:nvSpPr>
        <p:spPr>
          <a:xfrm>
            <a:off x="2209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OBJETIVO</a:t>
            </a:r>
          </a:p>
        </p:txBody>
      </p:sp>
      <p:sp>
        <p:nvSpPr>
          <p:cNvPr id="102" name="3. Ser partícipes en el desarrollo, crecimiento y salvación a través de las enseñanzas bíblicas.…"/>
          <p:cNvSpPr txBox="1">
            <a:spLocks noGrp="1"/>
          </p:cNvSpPr>
          <p:nvPr>
            <p:ph type="body" idx="4294967295"/>
          </p:nvPr>
        </p:nvSpPr>
        <p:spPr>
          <a:xfrm>
            <a:off x="2286000" y="2209803"/>
            <a:ext cx="7162800" cy="38401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3.	Ser partícipes en el desarrollo, crecimiento y salvación a través de las enseñanzas bíblicas.</a:t>
            </a:r>
          </a:p>
          <a:p>
            <a:pPr>
              <a:buChar char="•"/>
            </a:pPr>
            <a:r>
              <a:t>4.	Ser agentes de cambio en la vida personal, familiar y espiritual de otras en la iglesia y la comunidad en forma sistemática y atrayente.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Acción"/>
          <p:cNvSpPr txBox="1">
            <a:spLocks noGrp="1"/>
          </p:cNvSpPr>
          <p:nvPr>
            <p:ph type="title" idx="4294967295"/>
          </p:nvPr>
        </p:nvSpPr>
        <p:spPr>
          <a:xfrm>
            <a:off x="2209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Acción</a:t>
            </a:r>
          </a:p>
        </p:txBody>
      </p:sp>
      <p:sp>
        <p:nvSpPr>
          <p:cNvPr id="105" name="SANIDAD…"/>
          <p:cNvSpPr txBox="1">
            <a:spLocks noGrp="1"/>
          </p:cNvSpPr>
          <p:nvPr>
            <p:ph type="body" sz="quarter" idx="4294967295"/>
          </p:nvPr>
        </p:nvSpPr>
        <p:spPr>
          <a:xfrm>
            <a:off x="1828800" y="3733800"/>
            <a:ext cx="3810000" cy="2667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SANIDAD </a:t>
            </a:r>
          </a:p>
          <a:p>
            <a:pPr>
              <a:buChar char="•"/>
            </a:pPr>
            <a:r>
              <a:t>Para las que nos rodean</a:t>
            </a:r>
          </a:p>
        </p:txBody>
      </p:sp>
      <p:sp>
        <p:nvSpPr>
          <p:cNvPr id="106" name="SANIDAD…"/>
          <p:cNvSpPr txBox="1"/>
          <p:nvPr/>
        </p:nvSpPr>
        <p:spPr>
          <a:xfrm>
            <a:off x="6096000" y="3581400"/>
            <a:ext cx="381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/>
            </a:pPr>
            <a:r>
              <a:rPr sz="3200"/>
              <a:t>SANIDAD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/>
            </a:pPr>
            <a:r>
              <a:rPr sz="3200"/>
              <a:t>Para los que todavía no conocen</a:t>
            </a:r>
          </a:p>
        </p:txBody>
      </p:sp>
      <p:pic>
        <p:nvPicPr>
          <p:cNvPr id="1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981203"/>
            <a:ext cx="2889250" cy="19018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2012 February : Kimberly Seals Allers' Mocha Manual" descr="2012 February : Kimberly Seals Allers' Mocha Manual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8400" y="1676400"/>
            <a:ext cx="2713038" cy="179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n de Acción   Ser agentes de cambio en la vida personal, familiar y espiritual de otras"/>
          <p:cNvSpPr txBox="1">
            <a:spLocks noGrp="1"/>
          </p:cNvSpPr>
          <p:nvPr>
            <p:ph type="title" idx="4294967295"/>
          </p:nvPr>
        </p:nvSpPr>
        <p:spPr>
          <a:xfrm>
            <a:off x="2209800" y="609600"/>
            <a:ext cx="77724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68095">
              <a:defRPr sz="3696" b="1"/>
            </a:pPr>
            <a:br/>
            <a:r>
              <a:t>            Plan de Acción</a:t>
            </a:r>
            <a:br/>
            <a:br/>
            <a:br/>
            <a:r>
              <a:t>Ser agentes de cambio en la vida personal, familiar y espiritual de otras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n de Acción"/>
          <p:cNvSpPr txBox="1">
            <a:spLocks noGrp="1"/>
          </p:cNvSpPr>
          <p:nvPr>
            <p:ph type="title" idx="4294967295"/>
          </p:nvPr>
        </p:nvSpPr>
        <p:spPr>
          <a:xfrm>
            <a:off x="1752600" y="457200"/>
            <a:ext cx="8305800" cy="21336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594359">
              <a:defRPr sz="2859" b="1"/>
            </a:pPr>
            <a:br/>
            <a:br/>
            <a:r>
              <a:t>            Plan de Acción</a:t>
            </a:r>
            <a:br/>
            <a:br/>
            <a:endParaRPr/>
          </a:p>
        </p:txBody>
      </p:sp>
      <p:sp>
        <p:nvSpPr>
          <p:cNvPr id="113" name="CON LAS DE LA IGLESIA Y DE LA FAMILIA  =…"/>
          <p:cNvSpPr txBox="1">
            <a:spLocks noGrp="1"/>
          </p:cNvSpPr>
          <p:nvPr>
            <p:ph type="body" sz="half" idx="4294967295"/>
          </p:nvPr>
        </p:nvSpPr>
        <p:spPr>
          <a:xfrm>
            <a:off x="1905000" y="2590800"/>
            <a:ext cx="3810000" cy="39243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CON LAS DE LA IGLESIA Y DE LA FAMILIA  </a:t>
            </a:r>
            <a:r>
              <a:rPr b="1"/>
              <a:t>=</a:t>
            </a:r>
          </a:p>
          <a:p>
            <a:pPr>
              <a:buChar char="•"/>
              <a:defRPr b="1"/>
            </a:pPr>
            <a:r>
              <a:t>Grupo pequeño y/o discipulado</a:t>
            </a:r>
          </a:p>
        </p:txBody>
      </p:sp>
      <p:sp>
        <p:nvSpPr>
          <p:cNvPr id="114" name="CON LAS DE LA COMUNIDAD =…"/>
          <p:cNvSpPr txBox="1"/>
          <p:nvPr/>
        </p:nvSpPr>
        <p:spPr>
          <a:xfrm>
            <a:off x="6248400" y="2590800"/>
            <a:ext cx="3810000" cy="342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/>
            </a:pPr>
            <a:r>
              <a:rPr sz="3200"/>
              <a:t>CON LAS DE LA COMUNIDAD </a:t>
            </a:r>
            <a:r>
              <a:rPr sz="3200" b="1"/>
              <a:t>=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 b="1"/>
            </a:pPr>
            <a:r>
              <a:rPr sz="3200"/>
              <a:t>Grupo pequeño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 b="1"/>
            </a:pPr>
            <a:r>
              <a:rPr sz="3200"/>
              <a:t>Evangelismo público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La certificación te prepara   El plan te repara"/>
          <p:cNvSpPr txBox="1">
            <a:spLocks noGrp="1"/>
          </p:cNvSpPr>
          <p:nvPr>
            <p:ph type="title" idx="4294967295"/>
          </p:nvPr>
        </p:nvSpPr>
        <p:spPr>
          <a:xfrm>
            <a:off x="6477000" y="1905000"/>
            <a:ext cx="3810000" cy="2209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520">
              <a:defRPr sz="3520"/>
            </a:pPr>
            <a:r>
              <a:t>La certificación te prepara </a:t>
            </a:r>
            <a:br/>
            <a:br/>
            <a:r>
              <a:rPr b="1">
                <a:latin typeface="Aharoni"/>
                <a:ea typeface="Aharoni"/>
                <a:cs typeface="Aharoni"/>
                <a:sym typeface="Aharoni"/>
              </a:rPr>
              <a:t>El plan te repara</a:t>
            </a:r>
          </a:p>
        </p:txBody>
      </p:sp>
      <p:pic>
        <p:nvPicPr>
          <p:cNvPr id="11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379386">
            <a:off x="2178642" y="586352"/>
            <a:ext cx="4181476" cy="5410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n de acción"/>
          <p:cNvSpPr txBox="1">
            <a:spLocks noGrp="1"/>
          </p:cNvSpPr>
          <p:nvPr>
            <p:ph type="title" idx="4294967295"/>
          </p:nvPr>
        </p:nvSpPr>
        <p:spPr>
          <a:xfrm>
            <a:off x="3657600" y="609599"/>
            <a:ext cx="63246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Plan de acción</a:t>
            </a:r>
          </a:p>
        </p:txBody>
      </p:sp>
      <p:sp>
        <p:nvSpPr>
          <p:cNvPr id="120" name="Jesús tuvo compasión del desvalido, quebrantado, despreciadoy perdido y lo vió como salvable.…"/>
          <p:cNvSpPr txBox="1">
            <a:spLocks noGrp="1"/>
          </p:cNvSpPr>
          <p:nvPr>
            <p:ph type="body" idx="4294967295"/>
          </p:nvPr>
        </p:nvSpPr>
        <p:spPr>
          <a:xfrm>
            <a:off x="2571750" y="1981200"/>
            <a:ext cx="7391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har char="•"/>
              <a:defRPr sz="3600"/>
            </a:pPr>
            <a:r>
              <a:t>Jesús tuvo </a:t>
            </a:r>
            <a:r>
              <a:rPr sz="4000" b="1">
                <a:latin typeface="Aharoni"/>
                <a:ea typeface="Aharoni"/>
                <a:cs typeface="Aharoni"/>
                <a:sym typeface="Aharoni"/>
              </a:rPr>
              <a:t>compasión</a:t>
            </a:r>
            <a:r>
              <a:t> del desvalido, quebrantado, despreciadoy perdido y lo vió como salvable. </a:t>
            </a:r>
          </a:p>
          <a:p>
            <a:pPr>
              <a:spcBef>
                <a:spcPts val="1000"/>
              </a:spcBef>
              <a:buChar char="•"/>
              <a:defRPr sz="4400" b="1">
                <a:latin typeface="Aharoni"/>
                <a:ea typeface="Aharoni"/>
                <a:cs typeface="Aharoni"/>
                <a:sym typeface="Aharoni"/>
              </a:defRPr>
            </a:pPr>
            <a:r>
              <a:t>FUE …</a:t>
            </a:r>
          </a:p>
        </p:txBody>
      </p:sp>
      <p:pic>
        <p:nvPicPr>
          <p:cNvPr id="12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4576069">
            <a:off x="4876800" y="3883028"/>
            <a:ext cx="1752600" cy="1755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n de acción con la vision correcta"/>
          <p:cNvSpPr txBox="1">
            <a:spLocks noGrp="1"/>
          </p:cNvSpPr>
          <p:nvPr>
            <p:ph type="title" idx="4294967295"/>
          </p:nvPr>
        </p:nvSpPr>
        <p:spPr>
          <a:xfrm>
            <a:off x="4800600" y="609600"/>
            <a:ext cx="5181600" cy="1447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Plan de acción con la vision correcta</a:t>
            </a:r>
          </a:p>
        </p:txBody>
      </p:sp>
      <p:sp>
        <p:nvSpPr>
          <p:cNvPr id="124" name="Restaurar ……"/>
          <p:cNvSpPr txBox="1">
            <a:spLocks noGrp="1"/>
          </p:cNvSpPr>
          <p:nvPr>
            <p:ph type="body" sz="half" idx="4294967295"/>
          </p:nvPr>
        </p:nvSpPr>
        <p:spPr>
          <a:xfrm>
            <a:off x="2590800" y="2438400"/>
            <a:ext cx="7010400" cy="3124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har char="•"/>
              <a:defRPr sz="3600"/>
            </a:pPr>
            <a:r>
              <a:t>Restaurar …</a:t>
            </a:r>
          </a:p>
          <a:p>
            <a:pPr>
              <a:spcBef>
                <a:spcPts val="800"/>
              </a:spcBef>
              <a:buChar char="•"/>
              <a:defRPr sz="3600"/>
            </a:pPr>
            <a:r>
              <a:t>No fichas a manipular para nuestra propia ventaja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URSOS"/>
          <p:cNvSpPr txBox="1">
            <a:spLocks noGrp="1"/>
          </p:cNvSpPr>
          <p:nvPr>
            <p:ph type="body" sz="quarter" idx="4294967295"/>
          </p:nvPr>
        </p:nvSpPr>
        <p:spPr>
          <a:xfrm>
            <a:off x="2209800" y="3276600"/>
            <a:ext cx="7772400" cy="150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1700"/>
              </a:spcBef>
              <a:buSzTx/>
              <a:buNone/>
              <a:defRPr sz="7200" b="1"/>
            </a:lvl1pPr>
          </a:lstStyle>
          <a:p>
            <a:r>
              <a:t>RECURSOS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 mayor de los recursos"/>
          <p:cNvSpPr txBox="1">
            <a:spLocks noGrp="1"/>
          </p:cNvSpPr>
          <p:nvPr>
            <p:ph type="title" idx="4294967295"/>
          </p:nvPr>
        </p:nvSpPr>
        <p:spPr>
          <a:xfrm>
            <a:off x="4343400" y="609599"/>
            <a:ext cx="5638800" cy="1143002"/>
          </a:xfrm>
          <a:prstGeom prst="rect">
            <a:avLst/>
          </a:prstGeom>
        </p:spPr>
        <p:txBody>
          <a:bodyPr>
            <a:normAutofit/>
          </a:bodyPr>
          <a:lstStyle>
            <a:lvl1pPr defTabSz="859536">
              <a:defRPr sz="4136" b="1"/>
            </a:lvl1pPr>
          </a:lstStyle>
          <a:p>
            <a:r>
              <a:t>El mayor de los recursos</a:t>
            </a:r>
          </a:p>
        </p:txBody>
      </p:sp>
      <p:sp>
        <p:nvSpPr>
          <p:cNvPr id="129" name="ES LA ORACIÓN"/>
          <p:cNvSpPr txBox="1">
            <a:spLocks noGrp="1"/>
          </p:cNvSpPr>
          <p:nvPr>
            <p:ph type="body" idx="4294967295"/>
          </p:nvPr>
        </p:nvSpPr>
        <p:spPr>
          <a:xfrm>
            <a:off x="2209800" y="2362200"/>
            <a:ext cx="8001000" cy="3276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1000"/>
              </a:spcBef>
              <a:buChar char="•"/>
              <a:defRPr sz="4400">
                <a:latin typeface="Showcard Gothic"/>
                <a:ea typeface="Showcard Gothic"/>
                <a:cs typeface="Showcard Gothic"/>
                <a:sym typeface="Showcard Gothic"/>
              </a:defRPr>
            </a:lvl1pPr>
          </a:lstStyle>
          <a:p>
            <a:r>
              <a:t>ES LA ORACIÓN</a:t>
            </a:r>
          </a:p>
        </p:txBody>
      </p:sp>
      <p:pic>
        <p:nvPicPr>
          <p:cNvPr id="130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44716">
            <a:off x="8351338" y="1641770"/>
            <a:ext cx="1295401" cy="3236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200" y="2819400"/>
            <a:ext cx="9144000" cy="3290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derazgo con visión"/>
          <p:cNvSpPr txBox="1">
            <a:spLocks noGrp="1"/>
          </p:cNvSpPr>
          <p:nvPr>
            <p:ph type="title" idx="4294967295"/>
          </p:nvPr>
        </p:nvSpPr>
        <p:spPr>
          <a:xfrm>
            <a:off x="4191000" y="609599"/>
            <a:ext cx="57912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Liderazgo con visión</a:t>
            </a:r>
          </a:p>
        </p:txBody>
      </p:sp>
      <p:sp>
        <p:nvSpPr>
          <p:cNvPr id="45" name="Si la visión es de Dios viene como respuesta a nuestra fe.…"/>
          <p:cNvSpPr txBox="1">
            <a:spLocks noGrp="1"/>
          </p:cNvSpPr>
          <p:nvPr>
            <p:ph type="body" sz="half" idx="4294967295"/>
          </p:nvPr>
        </p:nvSpPr>
        <p:spPr>
          <a:xfrm>
            <a:off x="2743200" y="2667000"/>
            <a:ext cx="6629400" cy="27432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har char="•"/>
              <a:defRPr sz="3600"/>
            </a:pPr>
            <a:r>
              <a:t>Si la visión es de Dios viene como respuesta a nuestra fe. </a:t>
            </a:r>
          </a:p>
          <a:p>
            <a:pPr>
              <a:spcBef>
                <a:spcPts val="800"/>
              </a:spcBef>
              <a:buChar char="•"/>
              <a:defRPr sz="3600"/>
            </a:pPr>
            <a:r>
              <a:t>Nuestra fe le da certeza y seguridad a nuestra visión. 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onclusión"/>
          <p:cNvSpPr txBox="1">
            <a:spLocks noGrp="1"/>
          </p:cNvSpPr>
          <p:nvPr>
            <p:ph type="title" idx="4294967295"/>
          </p:nvPr>
        </p:nvSpPr>
        <p:spPr>
          <a:xfrm>
            <a:off x="2209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Conclusión</a:t>
            </a:r>
          </a:p>
        </p:txBody>
      </p:sp>
      <p:sp>
        <p:nvSpPr>
          <p:cNvPr id="134" name="El llamado es “¡Sígueme!”…"/>
          <p:cNvSpPr txBox="1">
            <a:spLocks noGrp="1"/>
          </p:cNvSpPr>
          <p:nvPr>
            <p:ph type="body" idx="4294967295"/>
          </p:nvPr>
        </p:nvSpPr>
        <p:spPr>
          <a:xfrm>
            <a:off x="2590800" y="2438400"/>
            <a:ext cx="7391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har char="•"/>
              <a:defRPr sz="3600"/>
            </a:pPr>
            <a:r>
              <a:t>El llamado es “¡Sígueme!”</a:t>
            </a:r>
          </a:p>
          <a:p>
            <a:pPr>
              <a:spcBef>
                <a:spcPts val="800"/>
              </a:spcBef>
              <a:buChar char="•"/>
              <a:defRPr sz="3600"/>
            </a:pPr>
            <a:r>
              <a:t>¿Entiendes la vision?</a:t>
            </a:r>
          </a:p>
          <a:p>
            <a:pPr>
              <a:spcBef>
                <a:spcPts val="800"/>
              </a:spcBef>
              <a:buChar char="•"/>
              <a:defRPr sz="3600"/>
            </a:pPr>
            <a:r>
              <a:t>¿Quieres unirte a la misión?.</a:t>
            </a:r>
          </a:p>
          <a:p>
            <a:pPr>
              <a:spcBef>
                <a:spcPts val="800"/>
              </a:spcBef>
              <a:buChar char="•"/>
              <a:defRPr sz="3600"/>
            </a:pPr>
            <a:r>
              <a:t>¿Te mueve la compassion? 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clusión"/>
          <p:cNvSpPr txBox="1">
            <a:spLocks noGrp="1"/>
          </p:cNvSpPr>
          <p:nvPr>
            <p:ph type="title" idx="4294967295"/>
          </p:nvPr>
        </p:nvSpPr>
        <p:spPr>
          <a:xfrm>
            <a:off x="2209800" y="609599"/>
            <a:ext cx="7772400" cy="11430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/>
            </a:lvl1pPr>
          </a:lstStyle>
          <a:p>
            <a:r>
              <a:t>Conclusión</a:t>
            </a:r>
          </a:p>
        </p:txBody>
      </p:sp>
      <p:sp>
        <p:nvSpPr>
          <p:cNvPr id="137" name="Dirás como Isaías: “Señor, envíame a mí …” (Isaías 6:8)…"/>
          <p:cNvSpPr txBox="1">
            <a:spLocks noGrp="1"/>
          </p:cNvSpPr>
          <p:nvPr>
            <p:ph type="body" idx="4294967295"/>
          </p:nvPr>
        </p:nvSpPr>
        <p:spPr>
          <a:xfrm>
            <a:off x="2590800" y="2286003"/>
            <a:ext cx="7391400" cy="4144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900"/>
              </a:spcBef>
              <a:buChar char="•"/>
            </a:pPr>
            <a:r>
              <a:t>Dirás como Isaías: “</a:t>
            </a:r>
            <a:r>
              <a:rPr sz="4000" b="1">
                <a:latin typeface="Berlin Sans FB Demi"/>
                <a:ea typeface="Berlin Sans FB Demi"/>
                <a:cs typeface="Berlin Sans FB Demi"/>
                <a:sym typeface="Berlin Sans FB Demi"/>
              </a:rPr>
              <a:t>Señor, envíame a mí …</a:t>
            </a:r>
            <a:r>
              <a:t>” (Isaías 6:8)</a:t>
            </a:r>
          </a:p>
          <a:p>
            <a:pPr>
              <a:spcBef>
                <a:spcPts val="1100"/>
              </a:spcBef>
              <a:buChar char="•"/>
            </a:pPr>
            <a:r>
              <a:t>¿Estás dispuesta a </a:t>
            </a:r>
            <a:r>
              <a:rPr sz="4800">
                <a:solidFill>
                  <a:srgbClr val="002060"/>
                </a:solidFill>
                <a:latin typeface="Bauhaus 93"/>
                <a:ea typeface="Bauhaus 93"/>
                <a:cs typeface="Bauhaus 93"/>
                <a:sym typeface="Bauhaus 93"/>
              </a:rPr>
              <a:t>IR</a:t>
            </a:r>
            <a:r>
              <a:t>?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RING YOUR FAITH title NT" descr="SHARING YOUR FAITH title 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287"/>
            <a:ext cx="9144000" cy="6829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“I have loved you with an everlasting love;…"/>
          <p:cNvSpPr txBox="1"/>
          <p:nvPr/>
        </p:nvSpPr>
        <p:spPr>
          <a:xfrm>
            <a:off x="3429000" y="1143000"/>
            <a:ext cx="5334000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/>
            </a:pPr>
            <a:r>
              <a:rPr sz="3600"/>
              <a:t>“I have </a:t>
            </a:r>
            <a:r>
              <a:rPr sz="3600">
                <a:latin typeface="Showcard Gothic"/>
                <a:ea typeface="Showcard Gothic"/>
                <a:cs typeface="Showcard Gothic"/>
                <a:sym typeface="Showcard Gothic"/>
              </a:rPr>
              <a:t>loved</a:t>
            </a:r>
            <a:r>
              <a:rPr sz="3600"/>
              <a:t> you with an everlasting love;</a:t>
            </a:r>
          </a:p>
          <a:p>
            <a:pPr algn="ctr">
              <a:defRPr sz="3600"/>
            </a:pPr>
            <a:r>
              <a:rPr sz="3600"/>
              <a:t>    I have drawn you with unfailing </a:t>
            </a:r>
            <a:r>
              <a:rPr sz="3600">
                <a:latin typeface="Showcard Gothic"/>
                <a:ea typeface="Showcard Gothic"/>
                <a:cs typeface="Showcard Gothic"/>
                <a:sym typeface="Showcard Gothic"/>
              </a:rPr>
              <a:t>kindness</a:t>
            </a:r>
            <a:r>
              <a:rPr sz="3600"/>
              <a:t>.” </a:t>
            </a:r>
          </a:p>
          <a:p>
            <a:pPr algn="ctr">
              <a:defRPr sz="3600"/>
            </a:pPr>
            <a:endParaRPr sz="3600"/>
          </a:p>
          <a:p>
            <a:pPr algn="ctr">
              <a:defRPr sz="3600"/>
            </a:pPr>
            <a:endParaRPr sz="3600"/>
          </a:p>
          <a:p>
            <a:pPr algn="ctr">
              <a:defRPr sz="3600"/>
            </a:pPr>
            <a:endParaRPr sz="3600"/>
          </a:p>
          <a:p>
            <a:pPr algn="ctr">
              <a:defRPr sz="3600"/>
            </a:pPr>
            <a:endParaRPr sz="3600"/>
          </a:p>
          <a:p>
            <a:pPr algn="ctr">
              <a:defRPr sz="3200"/>
            </a:pPr>
            <a:endParaRPr sz="3200"/>
          </a:p>
          <a:p>
            <a:pPr algn="ctr">
              <a:defRPr sz="3200"/>
            </a:pPr>
            <a:r>
              <a:rPr sz="3200"/>
              <a:t>Jeremiah 31:3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RING YOUR FAITH title NT" descr="SHARING YOUR FAITH title 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287"/>
            <a:ext cx="9144000" cy="6829426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“Con amor eterno te he AMADO; por tanto, te he prolongado mi MISERICORDIA.”…"/>
          <p:cNvSpPr txBox="1"/>
          <p:nvPr/>
        </p:nvSpPr>
        <p:spPr>
          <a:xfrm>
            <a:off x="3429000" y="1143003"/>
            <a:ext cx="5334000" cy="28007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/>
            </a:pPr>
            <a:r>
              <a:rPr sz="3600"/>
              <a:t>“Con amor eterno te he </a:t>
            </a:r>
            <a:r>
              <a:rPr sz="3600">
                <a:latin typeface="Showcard Gothic"/>
                <a:ea typeface="Showcard Gothic"/>
                <a:cs typeface="Showcard Gothic"/>
                <a:sym typeface="Showcard Gothic"/>
              </a:rPr>
              <a:t>AMADO</a:t>
            </a:r>
            <a:r>
              <a:rPr sz="3600"/>
              <a:t>; por tanto, te he prolongado mi </a:t>
            </a:r>
            <a:r>
              <a:rPr sz="3600">
                <a:latin typeface="Showcard Gothic"/>
                <a:ea typeface="Showcard Gothic"/>
                <a:cs typeface="Showcard Gothic"/>
                <a:sym typeface="Showcard Gothic"/>
              </a:rPr>
              <a:t>MISERICORDIA</a:t>
            </a:r>
            <a:r>
              <a:rPr sz="3600"/>
              <a:t>.” </a:t>
            </a:r>
          </a:p>
          <a:p>
            <a:pPr algn="ctr">
              <a:defRPr sz="3200"/>
            </a:pPr>
            <a:r>
              <a:rPr sz="3200"/>
              <a:t>Jeremías 31:3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"/>
          <p:cNvGrpSpPr/>
          <p:nvPr/>
        </p:nvGrpSpPr>
        <p:grpSpPr>
          <a:xfrm>
            <a:off x="1524002" y="-1"/>
            <a:ext cx="9144001" cy="6858001"/>
            <a:chOff x="0" y="0"/>
            <a:chExt cx="9144000" cy="6858000"/>
          </a:xfrm>
        </p:grpSpPr>
        <p:sp>
          <p:nvSpPr>
            <p:cNvPr id="145" name="Rectangle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FCDA0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pic>
          <p:nvPicPr>
            <p:cNvPr id="146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0203" y="3382965"/>
            <a:ext cx="2606675" cy="3365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RES AMADa y ESCOGIDA ……"/>
          <p:cNvSpPr txBox="1"/>
          <p:nvPr/>
        </p:nvSpPr>
        <p:spPr>
          <a:xfrm>
            <a:off x="1524000" y="76203"/>
            <a:ext cx="9067800" cy="6340197"/>
          </a:xfrm>
          <a:prstGeom prst="rect">
            <a:avLst/>
          </a:prstGeom>
          <a:solidFill>
            <a:srgbClr val="FCDA0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685800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endParaRPr sz="3600"/>
          </a:p>
          <a:p>
            <a:pPr algn="ctr" defTabSz="685800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ERES AMADa y ESCOGIDA … </a:t>
            </a:r>
          </a:p>
          <a:p>
            <a:pPr algn="ctr" defTabSz="685800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Y ESO TE DÁ</a:t>
            </a:r>
          </a:p>
          <a:p>
            <a:pPr algn="ctr" defTabSz="685800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endParaRPr sz="3600"/>
          </a:p>
          <a:p>
            <a:pPr algn="ctr" defTabSz="685800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endParaRPr sz="3600"/>
          </a:p>
          <a:p>
            <a:pPr algn="ctr" defTabSz="685800">
              <a:defRPr sz="3600"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RAZÓN PARA SER AGRADECIDA</a:t>
            </a:r>
          </a:p>
          <a:p>
            <a:pPr algn="ctr" defTabSz="685800"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sz="3200"/>
              <a:t>Servicial</a:t>
            </a:r>
          </a:p>
          <a:p>
            <a:pPr algn="ctr" defTabSz="685800">
              <a:defRPr sz="1300">
                <a:latin typeface="+mj-lt"/>
                <a:ea typeface="+mj-ea"/>
                <a:cs typeface="+mj-cs"/>
                <a:sym typeface="Calibri"/>
              </a:defRPr>
            </a:pPr>
            <a:endParaRPr sz="1300"/>
          </a:p>
          <a:p>
            <a:pPr algn="ctr" defTabSz="685800">
              <a:defRPr sz="1300">
                <a:latin typeface="+mj-lt"/>
                <a:ea typeface="+mj-ea"/>
                <a:cs typeface="+mj-cs"/>
                <a:sym typeface="Calibri"/>
              </a:defRPr>
            </a:pPr>
            <a:endParaRPr sz="1300"/>
          </a:p>
          <a:p>
            <a:pPr algn="ctr" defTabSz="685800">
              <a:defRPr sz="3600"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COMPROMETIDA</a:t>
            </a:r>
          </a:p>
          <a:p>
            <a:pPr algn="ctr" defTabSz="685800"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sz="3200"/>
              <a:t>A predicar </a:t>
            </a:r>
          </a:p>
          <a:p>
            <a:pPr lvl="1" indent="342900" algn="ctr" defTabSz="685800">
              <a:defRPr sz="3200">
                <a:latin typeface="+mj-lt"/>
                <a:ea typeface="+mj-ea"/>
                <a:cs typeface="+mj-cs"/>
                <a:sym typeface="Calibri"/>
              </a:defRPr>
            </a:pPr>
            <a:r>
              <a:rPr sz="3200"/>
              <a:t>(Vida y palabras)</a:t>
            </a:r>
          </a:p>
          <a:p>
            <a:pPr lvl="1" indent="342900" algn="ctr" defTabSz="685800">
              <a:defRPr sz="3200">
                <a:latin typeface="+mj-lt"/>
                <a:ea typeface="+mj-ea"/>
                <a:cs typeface="+mj-cs"/>
                <a:sym typeface="Calibri"/>
              </a:defRPr>
            </a:pPr>
            <a:endParaRPr sz="3200"/>
          </a:p>
        </p:txBody>
      </p:sp>
      <p:pic>
        <p:nvPicPr>
          <p:cNvPr id="15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3424237"/>
            <a:ext cx="2362200" cy="3049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RING YOUR FAITH title NT" descr="SHARING YOUR FAITH title 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6700" y="-4763"/>
            <a:ext cx="9144000" cy="682942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ERES AMADa y ESCOGIDA ……"/>
          <p:cNvSpPr txBox="1"/>
          <p:nvPr/>
        </p:nvSpPr>
        <p:spPr>
          <a:xfrm>
            <a:off x="2438400" y="685800"/>
            <a:ext cx="7924800" cy="483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ERES AMADa y ESCOGIDA … </a:t>
            </a:r>
          </a:p>
          <a:p>
            <a:pPr algn="ctr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Y ESO TE DÁ</a:t>
            </a:r>
          </a:p>
          <a:p>
            <a:pPr algn="ctr">
              <a:defRPr sz="3600">
                <a:solidFill>
                  <a:srgbClr val="FF00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Showcard Gothic"/>
                <a:ea typeface="Showcard Gothic"/>
                <a:cs typeface="Showcard Gothic"/>
                <a:sym typeface="Showcard Gothic"/>
              </a:defRPr>
            </a:pPr>
            <a:endParaRPr sz="3600"/>
          </a:p>
          <a:p>
            <a:pPr algn="ctr">
              <a:buSzPct val="100000"/>
              <a:buChar char="•"/>
              <a:defRPr sz="3600"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RAZÓN PARA SER AGRADECIDA</a:t>
            </a:r>
          </a:p>
          <a:p>
            <a:pPr algn="ctr">
              <a:defRPr sz="3200"/>
            </a:pPr>
            <a:r>
              <a:rPr sz="3200"/>
              <a:t>	Servicial</a:t>
            </a:r>
          </a:p>
          <a:p>
            <a:pPr algn="ctr">
              <a:defRPr sz="3200"/>
            </a:pPr>
            <a:endParaRPr sz="3200"/>
          </a:p>
          <a:p>
            <a:pPr algn="ctr">
              <a:buSzPct val="100000"/>
              <a:buChar char="•"/>
              <a:defRPr sz="3600">
                <a:latin typeface="Showcard Gothic"/>
                <a:ea typeface="Showcard Gothic"/>
                <a:cs typeface="Showcard Gothic"/>
                <a:sym typeface="Showcard Gothic"/>
              </a:defRPr>
            </a:pPr>
            <a:r>
              <a:rPr sz="3600"/>
              <a:t>COMPROMOTIDA</a:t>
            </a:r>
          </a:p>
          <a:p>
            <a:pPr algn="ctr">
              <a:defRPr sz="3200"/>
            </a:pPr>
            <a:r>
              <a:rPr sz="3200"/>
              <a:t>A predicar </a:t>
            </a:r>
          </a:p>
          <a:p>
            <a:pPr lvl="1" indent="742950" algn="ctr">
              <a:defRPr sz="3200"/>
            </a:pPr>
            <a:r>
              <a:rPr sz="3200"/>
              <a:t>(Vida y palabras)</a:t>
            </a:r>
          </a:p>
        </p:txBody>
      </p:sp>
      <p:pic>
        <p:nvPicPr>
          <p:cNvPr id="15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52603" y="152403"/>
            <a:ext cx="1736725" cy="2238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ÑO DE LA MUJER EN LA MISIÓN"/>
          <p:cNvSpPr txBox="1">
            <a:spLocks noGrp="1"/>
          </p:cNvSpPr>
          <p:nvPr>
            <p:ph type="title" idx="4294967295"/>
          </p:nvPr>
        </p:nvSpPr>
        <p:spPr>
          <a:xfrm>
            <a:off x="4495800" y="609600"/>
            <a:ext cx="54864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AÑO DE LA MUJER EN LA MISIÓN </a:t>
            </a:r>
          </a:p>
        </p:txBody>
      </p:sp>
      <p:sp>
        <p:nvSpPr>
          <p:cNvPr id="158" name="Te invito a ser parte de este gran movimiento poniendo nuestra misión y vision en acción."/>
          <p:cNvSpPr txBox="1">
            <a:spLocks noGrp="1"/>
          </p:cNvSpPr>
          <p:nvPr>
            <p:ph type="body" sz="half" idx="4294967295"/>
          </p:nvPr>
        </p:nvSpPr>
        <p:spPr>
          <a:xfrm>
            <a:off x="5562600" y="2590800"/>
            <a:ext cx="4419600" cy="3505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Te invito a ser parte de este gran movimiento poniendo nuestra misión y vision en acción. </a:t>
            </a:r>
          </a:p>
        </p:txBody>
      </p:sp>
      <p:pic>
        <p:nvPicPr>
          <p:cNvPr id="15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905000"/>
            <a:ext cx="3733800" cy="482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orque Dios nos ama Respondemos con amor hacia los demás"/>
          <p:cNvSpPr txBox="1">
            <a:spLocks noGrp="1"/>
          </p:cNvSpPr>
          <p:nvPr>
            <p:ph type="title" idx="4294967295"/>
          </p:nvPr>
        </p:nvSpPr>
        <p:spPr>
          <a:xfrm>
            <a:off x="4419600" y="609600"/>
            <a:ext cx="5562600" cy="2209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Porque Dios nos ama</a:t>
            </a:r>
            <a:br/>
            <a:r>
              <a:t>Respondemos con amor hacia los demás</a:t>
            </a:r>
          </a:p>
        </p:txBody>
      </p:sp>
      <p:sp>
        <p:nvSpPr>
          <p:cNvPr id="162" name="NOS COMPROMETEMOS A AMAR MOSTRANDO  Y PRESENTANDO A JESÚS  QUIEN ES EL ÚNICO QUE PUEDA CAMBIAR Y SALVAR, Y ESTO COMENZANDO CONTIGO Y CONMIGO"/>
          <p:cNvSpPr txBox="1">
            <a:spLocks noGrp="1"/>
          </p:cNvSpPr>
          <p:nvPr>
            <p:ph type="body" sz="half" idx="4294967295"/>
          </p:nvPr>
        </p:nvSpPr>
        <p:spPr>
          <a:xfrm>
            <a:off x="2209800" y="3276600"/>
            <a:ext cx="7772400" cy="2819400"/>
          </a:xfrm>
          <a:prstGeom prst="rect">
            <a:avLst/>
          </a:prstGeom>
        </p:spPr>
        <p:txBody>
          <a:bodyPr>
            <a:normAutofit/>
          </a:bodyPr>
          <a:lstStyle>
            <a:lvl1pPr marL="339470" indent="-339470" defTabSz="905255">
              <a:buChar char="•"/>
              <a:defRPr sz="3168">
                <a:latin typeface="Showcard Gothic"/>
                <a:ea typeface="Showcard Gothic"/>
                <a:cs typeface="Showcard Gothic"/>
                <a:sym typeface="Showcard Gothic"/>
              </a:defRPr>
            </a:lvl1pPr>
          </a:lstStyle>
          <a:p>
            <a:r>
              <a:t>NOS COMPROMETEMOS A AMAR MOSTRANDO  Y PRESENTANDO A JESÚS  QUIEN ES EL ÚNICO QUE PUEDA CAMBIAR Y SALVAR, Y ESTO COMENZANDO CONTIGO Y CONMIGO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RING YOUR FAITH title NT" descr="SHARING YOUR FAITH title 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287"/>
            <a:ext cx="9144000" cy="6829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5800" y="762000"/>
            <a:ext cx="3417888" cy="4413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ODA VISIÓN DE MISIÓN COMIENZA CON ORACIÓN"/>
          <p:cNvSpPr txBox="1">
            <a:spLocks noGrp="1"/>
          </p:cNvSpPr>
          <p:nvPr>
            <p:ph type="title" idx="4294967295"/>
          </p:nvPr>
        </p:nvSpPr>
        <p:spPr>
          <a:xfrm>
            <a:off x="2057400" y="2971803"/>
            <a:ext cx="7772400" cy="1143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49808">
              <a:defRPr sz="3607"/>
            </a:pPr>
            <a:r>
              <a:t>TODA VISIÓN DE MISIÓN COMIENZA CON ORACIÓN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YEAR OF THE WOMEN IN MISSION"/>
          <p:cNvSpPr txBox="1">
            <a:spLocks noGrp="1"/>
          </p:cNvSpPr>
          <p:nvPr>
            <p:ph type="title" idx="4294967295"/>
          </p:nvPr>
        </p:nvSpPr>
        <p:spPr>
          <a:xfrm>
            <a:off x="4495800" y="609600"/>
            <a:ext cx="54864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YEAR OF THE WOMEN IN MISSION</a:t>
            </a:r>
          </a:p>
        </p:txBody>
      </p:sp>
      <p:sp>
        <p:nvSpPr>
          <p:cNvPr id="168" name="I invite you to be part of a great movement putting our mission and vision in action."/>
          <p:cNvSpPr txBox="1">
            <a:spLocks noGrp="1"/>
          </p:cNvSpPr>
          <p:nvPr>
            <p:ph type="body" sz="half" idx="4294967295"/>
          </p:nvPr>
        </p:nvSpPr>
        <p:spPr>
          <a:xfrm>
            <a:off x="5562600" y="2895600"/>
            <a:ext cx="4419600" cy="32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I invite you to be part of a great movement putting our mission and vision in action. </a:t>
            </a:r>
          </a:p>
        </p:txBody>
      </p:sp>
      <p:pic>
        <p:nvPicPr>
          <p:cNvPr id="1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676400"/>
            <a:ext cx="3733800" cy="482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YEAR OF THE WOMEN IN MISSION"/>
          <p:cNvSpPr txBox="1">
            <a:spLocks noGrp="1"/>
          </p:cNvSpPr>
          <p:nvPr>
            <p:ph type="title" idx="4294967295"/>
          </p:nvPr>
        </p:nvSpPr>
        <p:spPr>
          <a:xfrm>
            <a:off x="4495800" y="609600"/>
            <a:ext cx="5486400" cy="1524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YEAR OF THE WOMEN IN MISSION</a:t>
            </a:r>
          </a:p>
        </p:txBody>
      </p:sp>
      <p:sp>
        <p:nvSpPr>
          <p:cNvPr id="172" name="I invite you to be part of a great movement putting our mission and vision in action."/>
          <p:cNvSpPr txBox="1">
            <a:spLocks noGrp="1"/>
          </p:cNvSpPr>
          <p:nvPr>
            <p:ph type="body" sz="half" idx="4294967295"/>
          </p:nvPr>
        </p:nvSpPr>
        <p:spPr>
          <a:xfrm>
            <a:off x="5562600" y="2895600"/>
            <a:ext cx="4419600" cy="32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I invite you to be part of a great movement putting our mission and vision in action. </a:t>
            </a:r>
          </a:p>
        </p:txBody>
      </p:sp>
      <p:pic>
        <p:nvPicPr>
          <p:cNvPr id="17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905000"/>
            <a:ext cx="3733800" cy="4821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RING YOUR FAITH title NT" descr="SHARING YOUR FAITH title NT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4287"/>
            <a:ext cx="9144000" cy="682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“Este es el tiempo en que debemos aprender la lección de la oración que prevalece y de la fe inquebrantable. Las mayores victorias de la iglesia de Cristo o del cristiano no son las que se ganan mediante el talento o la educación, la riqueza o el favor de los hombres."/>
          <p:cNvSpPr txBox="1">
            <a:spLocks noGrp="1"/>
          </p:cNvSpPr>
          <p:nvPr>
            <p:ph type="body" idx="4294967295"/>
          </p:nvPr>
        </p:nvSpPr>
        <p:spPr>
          <a:xfrm>
            <a:off x="2057400" y="1981200"/>
            <a:ext cx="76962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“Este es el tiempo en que debemos aprender la lección de la oración que prevalece y de la fe inquebrantable. Las mayores victorias de la iglesia de Cristo o del cristiano no son las que se ganan mediante el talento o la educación, la riqueza o el favor de los hombres.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on las victorias que se alcanzan en la cámara de audiencia con Dios, cuando la fe fervorosa y agonizante se aferra del poderoso brazo de la omnipotencia”.             – {PP 179.2}"/>
          <p:cNvSpPr txBox="1">
            <a:spLocks noGrp="1"/>
          </p:cNvSpPr>
          <p:nvPr>
            <p:ph type="body" idx="4294967295"/>
          </p:nvPr>
        </p:nvSpPr>
        <p:spPr>
          <a:xfrm>
            <a:off x="1828800" y="2514600"/>
            <a:ext cx="77724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</a:lstStyle>
          <a:p>
            <a:r>
              <a:t>Son las victorias que se alcanzan en la cámara de audiencia con Dios, cuando la fe fervorosa y agonizante se aferra del poderoso brazo de la omnipotencia”.             – {PP 179.2}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"/>
          <p:cNvSpPr txBox="1">
            <a:spLocks noGrp="1"/>
          </p:cNvSpPr>
          <p:nvPr>
            <p:ph type="title" idx="4294967295"/>
          </p:nvPr>
        </p:nvSpPr>
        <p:spPr>
          <a:xfrm>
            <a:off x="4038600" y="609599"/>
            <a:ext cx="5943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4" name="Existe una conexión entre la fe y la visión, que constituye la fundación de un liderazgo visionario."/>
          <p:cNvSpPr txBox="1">
            <a:spLocks noGrp="1"/>
          </p:cNvSpPr>
          <p:nvPr>
            <p:ph type="body" sz="half" idx="4294967295"/>
          </p:nvPr>
        </p:nvSpPr>
        <p:spPr>
          <a:xfrm>
            <a:off x="3048000" y="2438400"/>
            <a:ext cx="5943600" cy="3048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ts val="800"/>
              </a:spcBef>
              <a:buChar char="•"/>
              <a:defRPr sz="3600"/>
            </a:pPr>
            <a:r>
              <a:t>Existe una conexión entre la fe y la visión, que constituye la fundación de un liderazgo visionario</a:t>
            </a:r>
            <a:r>
              <a:rPr b="1"/>
              <a:t>.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"/>
          <p:cNvSpPr txBox="1">
            <a:spLocks noGrp="1"/>
          </p:cNvSpPr>
          <p:nvPr>
            <p:ph type="title" idx="4294967295"/>
          </p:nvPr>
        </p:nvSpPr>
        <p:spPr>
          <a:xfrm>
            <a:off x="4038600" y="609599"/>
            <a:ext cx="59436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57" name="“Un sueño sin una actitud positiva produce un soñador. Una actitud positiva sin un sueño produce una persona agradable. Un sueño con una actitud positiva produce una persona con posibilidades ilimitadas”.…"/>
          <p:cNvSpPr txBox="1">
            <a:spLocks noGrp="1"/>
          </p:cNvSpPr>
          <p:nvPr>
            <p:ph type="body" idx="4294967295"/>
          </p:nvPr>
        </p:nvSpPr>
        <p:spPr>
          <a:xfrm>
            <a:off x="2286000" y="2133603"/>
            <a:ext cx="7315200" cy="4144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800"/>
              </a:spcBef>
              <a:buSzTx/>
              <a:buNone/>
            </a:pPr>
            <a:r>
              <a:t>“Un sueño sin una actitud positiva produce un soñador. </a:t>
            </a:r>
            <a:r>
              <a:rPr sz="3600">
                <a:solidFill>
                  <a:srgbClr val="663300"/>
                </a:solidFill>
                <a:latin typeface="Baskerville Old Face"/>
                <a:ea typeface="Baskerville Old Face"/>
                <a:cs typeface="Baskerville Old Face"/>
                <a:sym typeface="Baskerville Old Face"/>
              </a:rPr>
              <a:t>Una actitud positiva sin un sueño produce una persona agradable</a:t>
            </a:r>
            <a:r>
              <a:rPr b="1">
                <a:solidFill>
                  <a:srgbClr val="663300"/>
                </a:solidFill>
              </a:rPr>
              <a:t>. </a:t>
            </a:r>
            <a:r>
              <a:rPr b="1">
                <a:latin typeface="Berlin Sans FB Demi"/>
                <a:ea typeface="Berlin Sans FB Demi"/>
                <a:cs typeface="Berlin Sans FB Demi"/>
                <a:sym typeface="Berlin Sans FB Demi"/>
              </a:rPr>
              <a:t>Un sueño con una actitud positiva produce una persona con posibilidades ilimitadas”.  </a:t>
            </a:r>
          </a:p>
          <a:p>
            <a:pPr marL="0" indent="0" algn="ctr">
              <a:buSzTx/>
              <a:buNone/>
            </a:pPr>
            <a:r>
              <a:t>  </a:t>
            </a:r>
            <a:r>
              <a:rPr sz="2800"/>
              <a:t>John Maxwell, “The Success Journey”, p 49.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"/>
          <p:cNvSpPr txBox="1">
            <a:spLocks noGrp="1"/>
          </p:cNvSpPr>
          <p:nvPr>
            <p:ph type="title" idx="4294967295"/>
          </p:nvPr>
        </p:nvSpPr>
        <p:spPr>
          <a:xfrm>
            <a:off x="4343400" y="609599"/>
            <a:ext cx="5638800" cy="1143002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60" name="El tener fe en Dios require visión. La habilidad de ver lo que no se ve con el ojo físico.…"/>
          <p:cNvSpPr txBox="1">
            <a:spLocks noGrp="1"/>
          </p:cNvSpPr>
          <p:nvPr>
            <p:ph type="body" idx="4294967295"/>
          </p:nvPr>
        </p:nvSpPr>
        <p:spPr>
          <a:xfrm>
            <a:off x="2819400" y="1981203"/>
            <a:ext cx="7391400" cy="4144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Char char="•"/>
            </a:pPr>
            <a:r>
              <a:t>El tener fe en Dios require visión. La habilidad de ver lo que no se ve con el ojo físico. </a:t>
            </a:r>
          </a:p>
          <a:p>
            <a:pPr>
              <a:buChar char="•"/>
            </a:pPr>
            <a:r>
              <a:t>La definición de fe en la Biblia: Hebreos 11:1, NIV) “La fe es la constancia de las cosas que se esperan, la comprobación de los hechos que no se ven”.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768</Words>
  <Application>Microsoft Macintosh PowerPoint</Application>
  <PresentationFormat>Widescreen</PresentationFormat>
  <Paragraphs>113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Aharoni</vt:lpstr>
      <vt:lpstr>Arial Black</vt:lpstr>
      <vt:lpstr>Baskerville Old Face</vt:lpstr>
      <vt:lpstr>Bauhaus 93</vt:lpstr>
      <vt:lpstr>Berlin Sans FB Demi</vt:lpstr>
      <vt:lpstr>Calibri</vt:lpstr>
      <vt:lpstr>Showcard Gothic</vt:lpstr>
      <vt:lpstr>Times New Roman</vt:lpstr>
      <vt:lpstr>Default Design</vt:lpstr>
      <vt:lpstr>LA MUJER EN LA MISIÓN</vt:lpstr>
      <vt:lpstr>PowerPoint Presentation</vt:lpstr>
      <vt:lpstr>Liderazgo con visión</vt:lpstr>
      <vt:lpstr>TODA VISIÓN DE MISIÓN COMIENZA CON ORACIÓN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obreros son pocos</vt:lpstr>
      <vt:lpstr>Los obreros son pocos</vt:lpstr>
      <vt:lpstr>Los obreros son pocos</vt:lpstr>
      <vt:lpstr> La Misión es ACCIÓN</vt:lpstr>
      <vt:lpstr> La Misión es ACCIÓN</vt:lpstr>
      <vt:lpstr>Cumplir la misión</vt:lpstr>
      <vt:lpstr>Propósito de La misión en acción en Amada y escogida</vt:lpstr>
      <vt:lpstr>La misión en acción tiene un PROPÓSITO  </vt:lpstr>
      <vt:lpstr>La misión en acción tiene un PROPÓSITO  </vt:lpstr>
      <vt:lpstr>Mostrar compasión</vt:lpstr>
      <vt:lpstr>OBJETIVO – Cumplir con el propósito</vt:lpstr>
      <vt:lpstr>OBJETIVO</vt:lpstr>
      <vt:lpstr>Acción</vt:lpstr>
      <vt:lpstr>             Plan de Acción   Ser agentes de cambio en la vida personal, familiar y espiritual de otras</vt:lpstr>
      <vt:lpstr>              Plan de Acción  </vt:lpstr>
      <vt:lpstr>La certificación te prepara   El plan te repara</vt:lpstr>
      <vt:lpstr>Plan de acción</vt:lpstr>
      <vt:lpstr>Plan de acción con la vision correcta</vt:lpstr>
      <vt:lpstr>PowerPoint Presentation</vt:lpstr>
      <vt:lpstr>El mayor de los recursos</vt:lpstr>
      <vt:lpstr>Conclusión</vt:lpstr>
      <vt:lpstr>Conclusión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AÑO DE LA MUJER EN LA MISIÓN </vt:lpstr>
      <vt:lpstr>Porque Dios nos ama Respondemos con amor hacia los demás</vt:lpstr>
      <vt:lpstr>PowerPoint Presentation</vt:lpstr>
      <vt:lpstr>YEAR OF THE WOMEN IN MISSION</vt:lpstr>
      <vt:lpstr>YEAR OF THE WOMEN IN MISSION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MUJER EN LA MISIÓN</dc:title>
  <cp:lastModifiedBy>Bernardo Medina</cp:lastModifiedBy>
  <cp:revision>2</cp:revision>
  <cp:lastPrinted>2019-08-31T13:42:49Z</cp:lastPrinted>
  <dcterms:modified xsi:type="dcterms:W3CDTF">2019-08-31T13:44:23Z</dcterms:modified>
</cp:coreProperties>
</file>